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36" r:id="rId32"/>
    <p:sldId id="287" r:id="rId33"/>
    <p:sldId id="288" r:id="rId34"/>
    <p:sldId id="301" r:id="rId35"/>
    <p:sldId id="302" r:id="rId36"/>
    <p:sldId id="338" r:id="rId37"/>
    <p:sldId id="335"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40" r:id="rId55"/>
    <p:sldId id="341" r:id="rId56"/>
    <p:sldId id="342" r:id="rId57"/>
    <p:sldId id="344" r:id="rId58"/>
    <p:sldId id="343" r:id="rId59"/>
    <p:sldId id="345" r:id="rId60"/>
    <p:sldId id="346" r:id="rId61"/>
    <p:sldId id="347" r:id="rId62"/>
    <p:sldId id="349" r:id="rId63"/>
    <p:sldId id="350" r:id="rId64"/>
    <p:sldId id="351" r:id="rId65"/>
    <p:sldId id="322" r:id="rId66"/>
    <p:sldId id="323" r:id="rId67"/>
    <p:sldId id="324" r:id="rId68"/>
    <p:sldId id="325" r:id="rId69"/>
    <p:sldId id="326" r:id="rId70"/>
    <p:sldId id="327" r:id="rId71"/>
    <p:sldId id="328" r:id="rId72"/>
    <p:sldId id="32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5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7/27/2020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6.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8.w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11.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15.bin"/><Relationship Id="rId4" Type="http://schemas.openxmlformats.org/officeDocument/2006/relationships/image" Target="../media/image2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8.wmf"/><Relationship Id="rId5" Type="http://schemas.openxmlformats.org/officeDocument/2006/relationships/oleObject" Target="../embeddings/oleObject17.bin"/><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5.wmf"/><Relationship Id="rId5" Type="http://schemas.openxmlformats.org/officeDocument/2006/relationships/oleObject" Target="../embeddings/oleObject21.bin"/><Relationship Id="rId4" Type="http://schemas.openxmlformats.org/officeDocument/2006/relationships/image" Target="../media/image34.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4.bin"/><Relationship Id="rId4" Type="http://schemas.openxmlformats.org/officeDocument/2006/relationships/image" Target="../media/image3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8.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华文彩云" panose="02010800040101010101" pitchFamily="2" charset="-122"/>
                <a:ea typeface="华文彩云" panose="02010800040101010101" pitchFamily="2" charset="-122"/>
              </a:rPr>
              <a:t>图和网络优化模型</a:t>
            </a:r>
            <a:endParaRPr lang="zh-CN" altLang="en-US" dirty="0">
              <a:latin typeface="华文彩云" panose="02010800040101010101" pitchFamily="2" charset="-122"/>
              <a:ea typeface="华文彩云" panose="02010800040101010101" pitchFamily="2" charset="-122"/>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307162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849894" y="770508"/>
            <a:ext cx="6680702"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、利用图的邻接矩阵生成图的数据结构</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G=</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biograph</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其中</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是图的邻接矩阵，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是对应图的结构。</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view(G)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输出图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844421" y="1658679"/>
            <a:ext cx="4828646" cy="4327465"/>
          </a:xfrm>
          <a:prstGeom prst="rect">
            <a:avLst/>
          </a:prstGeom>
        </p:spPr>
      </p:pic>
      <p:sp>
        <p:nvSpPr>
          <p:cNvPr id="7" name="矩形 6"/>
          <p:cNvSpPr/>
          <p:nvPr/>
        </p:nvSpPr>
        <p:spPr>
          <a:xfrm>
            <a:off x="849894" y="2702087"/>
            <a:ext cx="5923985" cy="193899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 </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sparse([6 1 2 2 3 4 4 5 5 6 1],[2 6 3 5 4 1 6 3 4 3 5],ones(1,11))</a:t>
            </a:r>
          </a:p>
          <a:p>
            <a:r>
              <a:rPr lang="zh-CN" altLang="en-US"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h = </a:t>
            </a:r>
            <a:r>
              <a:rPr lang="en-US" altLang="zh-CN" sz="2400" dirty="0" err="1"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biograph</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a:t>
            </a:r>
          </a:p>
          <a:p>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view(h)</a:t>
            </a:r>
            <a:endPar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5" name="文本框 4"/>
          <p:cNvSpPr txBox="1"/>
          <p:nvPr/>
        </p:nvSpPr>
        <p:spPr>
          <a:xfrm>
            <a:off x="849894" y="4914900"/>
            <a:ext cx="592398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注：如果需要查看图的属性，可以利用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get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函数查看，如</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get(h)</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335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a:xfrm>
            <a:off x="1295401" y="6180811"/>
            <a:ext cx="7305900" cy="279400"/>
          </a:xfrm>
        </p:spPr>
        <p:txBody>
          <a:bodyPr/>
          <a:lstStyle/>
          <a:p>
            <a:endParaRPr lang="en-US" dirty="0"/>
          </a:p>
        </p:txBody>
      </p:sp>
      <p:sp>
        <p:nvSpPr>
          <p:cNvPr id="4" name="文本框 3"/>
          <p:cNvSpPr txBox="1"/>
          <p:nvPr/>
        </p:nvSpPr>
        <p:spPr>
          <a:xfrm>
            <a:off x="674063" y="578900"/>
            <a:ext cx="427428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建模的几个重要的图论 工具</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674063" y="1123952"/>
            <a:ext cx="230726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、最短路问题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935664" y="1669004"/>
            <a:ext cx="1030294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在实际问题中，大量的问题可以利用图的方法建模和描述，问题的解则归结为求图中的两个节点之间的最短路问题。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935664" y="2612290"/>
            <a:ext cx="286015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赋权图的矩阵表示：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935663" y="3186244"/>
            <a:ext cx="10302949"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G=&lt;V,E,W&gt;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是一个赋权图，其中                              是顶点集合，              是边的集合，              是边的权重的集合，  其中</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9" name="对象 8"/>
          <p:cNvGraphicFramePr>
            <a:graphicFrameLocks noChangeAspect="1"/>
          </p:cNvGraphicFramePr>
          <p:nvPr>
            <p:extLst/>
          </p:nvPr>
        </p:nvGraphicFramePr>
        <p:xfrm>
          <a:off x="5763141" y="3221014"/>
          <a:ext cx="2073055" cy="391142"/>
        </p:xfrm>
        <a:graphic>
          <a:graphicData uri="http://schemas.openxmlformats.org/presentationml/2006/ole">
            <mc:AlternateContent xmlns:mc="http://schemas.openxmlformats.org/markup-compatibility/2006">
              <mc:Choice xmlns:v="urn:schemas-microsoft-com:vml" Requires="v">
                <p:oleObj spid="_x0000_s4354" name="Equation" r:id="rId3" imgW="1346040" imgH="253800" progId="Equation.DSMT4">
                  <p:embed/>
                </p:oleObj>
              </mc:Choice>
              <mc:Fallback>
                <p:oleObj name="Equation" r:id="rId3" imgW="1346040" imgH="253800" progId="Equation.DSMT4">
                  <p:embed/>
                  <p:pic>
                    <p:nvPicPr>
                      <p:cNvPr id="0" name=""/>
                      <p:cNvPicPr/>
                      <p:nvPr/>
                    </p:nvPicPr>
                    <p:blipFill>
                      <a:blip r:embed="rId4"/>
                      <a:stretch>
                        <a:fillRect/>
                      </a:stretch>
                    </p:blipFill>
                    <p:spPr>
                      <a:xfrm>
                        <a:off x="5763141" y="3221014"/>
                        <a:ext cx="2073055" cy="391142"/>
                      </a:xfrm>
                      <a:prstGeom prst="rect">
                        <a:avLst/>
                      </a:prstGeom>
                    </p:spPr>
                  </p:pic>
                </p:oleObj>
              </mc:Fallback>
            </mc:AlternateContent>
          </a:graphicData>
        </a:graphic>
      </p:graphicFrame>
      <p:graphicFrame>
        <p:nvGraphicFramePr>
          <p:cNvPr id="10" name="对象 9"/>
          <p:cNvGraphicFramePr>
            <a:graphicFrameLocks noChangeAspect="1"/>
          </p:cNvGraphicFramePr>
          <p:nvPr>
            <p:extLst/>
          </p:nvPr>
        </p:nvGraphicFramePr>
        <p:xfrm>
          <a:off x="9635187" y="3186244"/>
          <a:ext cx="1029846" cy="514923"/>
        </p:xfrm>
        <a:graphic>
          <a:graphicData uri="http://schemas.openxmlformats.org/presentationml/2006/ole">
            <mc:AlternateContent xmlns:mc="http://schemas.openxmlformats.org/markup-compatibility/2006">
              <mc:Choice xmlns:v="urn:schemas-microsoft-com:vml" Requires="v">
                <p:oleObj spid="_x0000_s4355" name="Equation" r:id="rId5" imgW="558720" imgH="279360" progId="Equation.DSMT4">
                  <p:embed/>
                </p:oleObj>
              </mc:Choice>
              <mc:Fallback>
                <p:oleObj name="Equation" r:id="rId5" imgW="558720" imgH="279360" progId="Equation.DSMT4">
                  <p:embed/>
                  <p:pic>
                    <p:nvPicPr>
                      <p:cNvPr id="0" name=""/>
                      <p:cNvPicPr/>
                      <p:nvPr/>
                    </p:nvPicPr>
                    <p:blipFill>
                      <a:blip r:embed="rId6"/>
                      <a:stretch>
                        <a:fillRect/>
                      </a:stretch>
                    </p:blipFill>
                    <p:spPr>
                      <a:xfrm>
                        <a:off x="9635187" y="3186244"/>
                        <a:ext cx="1029846" cy="514923"/>
                      </a:xfrm>
                      <a:prstGeom prst="rect">
                        <a:avLst/>
                      </a:prstGeom>
                    </p:spPr>
                  </p:pic>
                </p:oleObj>
              </mc:Fallback>
            </mc:AlternateContent>
          </a:graphicData>
        </a:graphic>
      </p:graphicFrame>
      <p:graphicFrame>
        <p:nvGraphicFramePr>
          <p:cNvPr id="11" name="对象 10"/>
          <p:cNvGraphicFramePr>
            <a:graphicFrameLocks noChangeAspect="1"/>
          </p:cNvGraphicFramePr>
          <p:nvPr>
            <p:extLst/>
          </p:nvPr>
        </p:nvGraphicFramePr>
        <p:xfrm>
          <a:off x="2403475" y="3555489"/>
          <a:ext cx="1146175" cy="514350"/>
        </p:xfrm>
        <a:graphic>
          <a:graphicData uri="http://schemas.openxmlformats.org/presentationml/2006/ole">
            <mc:AlternateContent xmlns:mc="http://schemas.openxmlformats.org/markup-compatibility/2006">
              <mc:Choice xmlns:v="urn:schemas-microsoft-com:vml" Requires="v">
                <p:oleObj spid="_x0000_s4356" name="Equation" r:id="rId7" imgW="622080" imgH="279360" progId="Equation.DSMT4">
                  <p:embed/>
                </p:oleObj>
              </mc:Choice>
              <mc:Fallback>
                <p:oleObj name="Equation" r:id="rId7" imgW="622080" imgH="279360" progId="Equation.DSMT4">
                  <p:embed/>
                  <p:pic>
                    <p:nvPicPr>
                      <p:cNvPr id="0" name=""/>
                      <p:cNvPicPr/>
                      <p:nvPr/>
                    </p:nvPicPr>
                    <p:blipFill>
                      <a:blip r:embed="rId8"/>
                      <a:stretch>
                        <a:fillRect/>
                      </a:stretch>
                    </p:blipFill>
                    <p:spPr>
                      <a:xfrm>
                        <a:off x="2403475" y="3555489"/>
                        <a:ext cx="1146175" cy="514350"/>
                      </a:xfrm>
                      <a:prstGeom prst="rect">
                        <a:avLst/>
                      </a:prstGeom>
                    </p:spPr>
                  </p:pic>
                </p:oleObj>
              </mc:Fallback>
            </mc:AlternateContent>
          </a:graphicData>
        </a:graphic>
      </p:graphicFrame>
      <p:graphicFrame>
        <p:nvGraphicFramePr>
          <p:cNvPr id="12" name="对象 11"/>
          <p:cNvGraphicFramePr>
            <a:graphicFrameLocks noChangeAspect="1"/>
          </p:cNvGraphicFramePr>
          <p:nvPr>
            <p:extLst/>
          </p:nvPr>
        </p:nvGraphicFramePr>
        <p:xfrm>
          <a:off x="3379529" y="3999236"/>
          <a:ext cx="2797861" cy="1350691"/>
        </p:xfrm>
        <a:graphic>
          <a:graphicData uri="http://schemas.openxmlformats.org/presentationml/2006/ole">
            <mc:AlternateContent xmlns:mc="http://schemas.openxmlformats.org/markup-compatibility/2006">
              <mc:Choice xmlns:v="urn:schemas-microsoft-com:vml" Requires="v">
                <p:oleObj spid="_x0000_s4357" name="Equation" r:id="rId9" imgW="1473120" imgH="711000" progId="Equation.DSMT4">
                  <p:embed/>
                </p:oleObj>
              </mc:Choice>
              <mc:Fallback>
                <p:oleObj name="Equation" r:id="rId9" imgW="1473120" imgH="711000" progId="Equation.DSMT4">
                  <p:embed/>
                  <p:pic>
                    <p:nvPicPr>
                      <p:cNvPr id="0" name=""/>
                      <p:cNvPicPr/>
                      <p:nvPr/>
                    </p:nvPicPr>
                    <p:blipFill>
                      <a:blip r:embed="rId10"/>
                      <a:stretch>
                        <a:fillRect/>
                      </a:stretch>
                    </p:blipFill>
                    <p:spPr>
                      <a:xfrm>
                        <a:off x="3379529" y="3999236"/>
                        <a:ext cx="2797861" cy="1350691"/>
                      </a:xfrm>
                      <a:prstGeom prst="rect">
                        <a:avLst/>
                      </a:prstGeom>
                    </p:spPr>
                  </p:pic>
                </p:oleObj>
              </mc:Fallback>
            </mc:AlternateContent>
          </a:graphicData>
        </a:graphic>
      </p:graphicFrame>
      <p:sp>
        <p:nvSpPr>
          <p:cNvPr id="13" name="文本框 12"/>
          <p:cNvSpPr txBox="1"/>
          <p:nvPr/>
        </p:nvSpPr>
        <p:spPr>
          <a:xfrm>
            <a:off x="935663" y="5548408"/>
            <a:ext cx="1030294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wij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为元素的矩阵称为赋权图的邻接矩阵。在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中顶点不相邻时权赋值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170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6" name="图片 5"/>
          <p:cNvPicPr>
            <a:picLocks noChangeAspect="1"/>
          </p:cNvPicPr>
          <p:nvPr/>
        </p:nvPicPr>
        <p:blipFill>
          <a:blip r:embed="rId3"/>
          <a:stretch>
            <a:fillRect/>
          </a:stretch>
        </p:blipFill>
        <p:spPr>
          <a:xfrm>
            <a:off x="5627254" y="861239"/>
            <a:ext cx="5948094" cy="4890976"/>
          </a:xfrm>
          <a:prstGeom prst="rect">
            <a:avLst/>
          </a:prstGeom>
        </p:spPr>
      </p:pic>
      <p:sp>
        <p:nvSpPr>
          <p:cNvPr id="7" name="文本框 6"/>
          <p:cNvSpPr txBox="1"/>
          <p:nvPr/>
        </p:nvSpPr>
        <p:spPr>
          <a:xfrm>
            <a:off x="808073" y="871870"/>
            <a:ext cx="401910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例：右边的图的邻接矩阵表示为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980890" y="1988609"/>
          <a:ext cx="4246327" cy="2796362"/>
        </p:xfrm>
        <a:graphic>
          <a:graphicData uri="http://schemas.openxmlformats.org/presentationml/2006/ole">
            <mc:AlternateContent xmlns:mc="http://schemas.openxmlformats.org/markup-compatibility/2006">
              <mc:Choice xmlns:v="urn:schemas-microsoft-com:vml" Requires="v">
                <p:oleObj spid="_x0000_s5186" name="Equation" r:id="rId4" imgW="2082600" imgH="1371600" progId="Equation.DSMT4">
                  <p:embed/>
                </p:oleObj>
              </mc:Choice>
              <mc:Fallback>
                <p:oleObj name="Equation" r:id="rId4" imgW="2082600" imgH="1371600" progId="Equation.DSMT4">
                  <p:embed/>
                  <p:pic>
                    <p:nvPicPr>
                      <p:cNvPr id="0" name=""/>
                      <p:cNvPicPr/>
                      <p:nvPr/>
                    </p:nvPicPr>
                    <p:blipFill>
                      <a:blip r:embed="rId5"/>
                      <a:stretch>
                        <a:fillRect/>
                      </a:stretch>
                    </p:blipFill>
                    <p:spPr>
                      <a:xfrm>
                        <a:off x="980890" y="1988609"/>
                        <a:ext cx="4246327" cy="2796362"/>
                      </a:xfrm>
                      <a:prstGeom prst="rect">
                        <a:avLst/>
                      </a:prstGeom>
                    </p:spPr>
                  </p:pic>
                </p:oleObj>
              </mc:Fallback>
            </mc:AlternateContent>
          </a:graphicData>
        </a:graphic>
      </p:graphicFrame>
      <p:sp>
        <p:nvSpPr>
          <p:cNvPr id="9" name="文本框 8"/>
          <p:cNvSpPr txBox="1"/>
          <p:nvPr/>
        </p:nvSpPr>
        <p:spPr>
          <a:xfrm>
            <a:off x="808073" y="5070714"/>
            <a:ext cx="562462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若</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是无向图，则邻接矩阵是对称矩阵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2763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084522" y="914400"/>
            <a:ext cx="507173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求最短路的算法</a:t>
            </a:r>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800" dirty="0" err="1" smtClean="0">
                <a:latin typeface="Times New Roman" panose="02020603050405020304" pitchFamily="18" charset="0"/>
                <a:ea typeface="华文新魏" panose="02010800040101010101" pitchFamily="2" charset="-122"/>
                <a:cs typeface="Times New Roman" panose="02020603050405020304" pitchFamily="18" charset="0"/>
              </a:rPr>
              <a:t>Dijkstra</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算法</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084522" y="1609175"/>
            <a:ext cx="9696892" cy="415498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Dijkstra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算法是</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求一个节点</a:t>
            </a:r>
            <a:r>
              <a:rPr lang="en-US" altLang="zh-CN" sz="2400" u="sng"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u="sng" baseline="-250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到其他各节点的最短路</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。其基本思想是按距离</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   由近到远逐个求其他各节点到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的最短距离。算法过程为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令</a:t>
            </a:r>
            <a:r>
              <a:rPr lang="en-US" altLang="zh-CN" sz="2400" i="1" dirty="0" smtClean="0">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令</a:t>
            </a:r>
            <a:r>
              <a:rPr lang="en-US" altLang="zh-CN" sz="2400" i="1" dirty="0" smtClean="0">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S0={</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对每一个</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v    ,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用</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代替</a:t>
            </a:r>
            <a:r>
              <a:rPr lang="en-US" altLang="zh-CN" sz="2400" i="1" dirty="0">
                <a:latin typeface="Times New Roman" panose="02020603050405020304" pitchFamily="18" charset="0"/>
                <a:ea typeface="华文新魏" panose="02010800040101010101" pitchFamily="2" charset="-122"/>
                <a:cs typeface="Times New Roman" panose="02020603050405020304" pitchFamily="18" charset="0"/>
              </a:rPr>
              <a:t>l</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uv</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是顶点</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u,v</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之间的权值。取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3083442" y="2725527"/>
          <a:ext cx="356191" cy="460858"/>
        </p:xfrm>
        <a:graphic>
          <a:graphicData uri="http://schemas.openxmlformats.org/presentationml/2006/ole">
            <mc:AlternateContent xmlns:mc="http://schemas.openxmlformats.org/markup-compatibility/2006">
              <mc:Choice xmlns:v="urn:schemas-microsoft-com:vml" Requires="v">
                <p:oleObj spid="_x0000_s6402" name="Equation" r:id="rId3" imgW="152280" imgH="241200" progId="Equation.DSMT4">
                  <p:embed/>
                </p:oleObj>
              </mc:Choice>
              <mc:Fallback>
                <p:oleObj name="Equation" r:id="rId3" imgW="152280" imgH="241200" progId="Equation.DSMT4">
                  <p:embed/>
                  <p:pic>
                    <p:nvPicPr>
                      <p:cNvPr id="0" name=""/>
                      <p:cNvPicPr/>
                      <p:nvPr/>
                    </p:nvPicPr>
                    <p:blipFill>
                      <a:blip r:embed="rId4"/>
                      <a:stretch>
                        <a:fillRect/>
                      </a:stretch>
                    </p:blipFill>
                    <p:spPr>
                      <a:xfrm>
                        <a:off x="3083442" y="2725527"/>
                        <a:ext cx="356191" cy="460858"/>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3083441" y="3205540"/>
          <a:ext cx="3072811" cy="652632"/>
        </p:xfrm>
        <a:graphic>
          <a:graphicData uri="http://schemas.openxmlformats.org/presentationml/2006/ole">
            <mc:AlternateContent xmlns:mc="http://schemas.openxmlformats.org/markup-compatibility/2006">
              <mc:Choice xmlns:v="urn:schemas-microsoft-com:vml" Requires="v">
                <p:oleObj spid="_x0000_s6403" name="Equation" r:id="rId5" imgW="1434960" imgH="304560" progId="Equation.DSMT4">
                  <p:embed/>
                </p:oleObj>
              </mc:Choice>
              <mc:Fallback>
                <p:oleObj name="Equation" r:id="rId5" imgW="1434960" imgH="304560" progId="Equation.DSMT4">
                  <p:embed/>
                  <p:pic>
                    <p:nvPicPr>
                      <p:cNvPr id="0" name=""/>
                      <p:cNvPicPr/>
                      <p:nvPr/>
                    </p:nvPicPr>
                    <p:blipFill>
                      <a:blip r:embed="rId6"/>
                      <a:stretch>
                        <a:fillRect/>
                      </a:stretch>
                    </p:blipFill>
                    <p:spPr>
                      <a:xfrm>
                        <a:off x="3083441" y="3205540"/>
                        <a:ext cx="3072811" cy="652632"/>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439633" y="4182946"/>
          <a:ext cx="3313135" cy="876201"/>
        </p:xfrm>
        <a:graphic>
          <a:graphicData uri="http://schemas.openxmlformats.org/presentationml/2006/ole">
            <mc:AlternateContent xmlns:mc="http://schemas.openxmlformats.org/markup-compatibility/2006">
              <mc:Choice xmlns:v="urn:schemas-microsoft-com:vml" Requires="v">
                <p:oleObj spid="_x0000_s6404" name="Equation" r:id="rId7" imgW="1536480" imgH="406080" progId="Equation.DSMT4">
                  <p:embed/>
                </p:oleObj>
              </mc:Choice>
              <mc:Fallback>
                <p:oleObj name="Equation" r:id="rId7" imgW="1536480" imgH="406080" progId="Equation.DSMT4">
                  <p:embed/>
                  <p:pic>
                    <p:nvPicPr>
                      <p:cNvPr id="0" name=""/>
                      <p:cNvPicPr/>
                      <p:nvPr/>
                    </p:nvPicPr>
                    <p:blipFill>
                      <a:blip r:embed="rId8"/>
                      <a:stretch>
                        <a:fillRect/>
                      </a:stretch>
                    </p:blipFill>
                    <p:spPr>
                      <a:xfrm>
                        <a:off x="3439633" y="4182946"/>
                        <a:ext cx="3313135" cy="876201"/>
                      </a:xfrm>
                      <a:prstGeom prst="rect">
                        <a:avLst/>
                      </a:prstGeom>
                    </p:spPr>
                  </p:pic>
                </p:oleObj>
              </mc:Fallback>
            </mc:AlternateContent>
          </a:graphicData>
        </a:graphic>
      </p:graphicFrame>
      <p:graphicFrame>
        <p:nvGraphicFramePr>
          <p:cNvPr id="10" name="对象 9"/>
          <p:cNvGraphicFramePr>
            <a:graphicFrameLocks noChangeAspect="1"/>
          </p:cNvGraphicFramePr>
          <p:nvPr>
            <p:extLst/>
          </p:nvPr>
        </p:nvGraphicFramePr>
        <p:xfrm>
          <a:off x="3439633" y="5163435"/>
          <a:ext cx="1714887" cy="440971"/>
        </p:xfrm>
        <a:graphic>
          <a:graphicData uri="http://schemas.openxmlformats.org/presentationml/2006/ole">
            <mc:AlternateContent xmlns:mc="http://schemas.openxmlformats.org/markup-compatibility/2006">
              <mc:Choice xmlns:v="urn:schemas-microsoft-com:vml" Requires="v">
                <p:oleObj spid="_x0000_s6405" name="Equation" r:id="rId9" imgW="888840" imgH="228600" progId="Equation.DSMT4">
                  <p:embed/>
                </p:oleObj>
              </mc:Choice>
              <mc:Fallback>
                <p:oleObj name="Equation" r:id="rId9" imgW="888840" imgH="228600" progId="Equation.DSMT4">
                  <p:embed/>
                  <p:pic>
                    <p:nvPicPr>
                      <p:cNvPr id="0" name=""/>
                      <p:cNvPicPr/>
                      <p:nvPr/>
                    </p:nvPicPr>
                    <p:blipFill>
                      <a:blip r:embed="rId10"/>
                      <a:stretch>
                        <a:fillRect/>
                      </a:stretch>
                    </p:blipFill>
                    <p:spPr>
                      <a:xfrm>
                        <a:off x="3439633" y="5163435"/>
                        <a:ext cx="1714887" cy="440971"/>
                      </a:xfrm>
                      <a:prstGeom prst="rect">
                        <a:avLst/>
                      </a:prstGeom>
                    </p:spPr>
                  </p:pic>
                </p:oleObj>
              </mc:Fallback>
            </mc:AlternateContent>
          </a:graphicData>
        </a:graphic>
      </p:graphicFrame>
    </p:spTree>
    <p:extLst>
      <p:ext uri="{BB962C8B-B14F-4D97-AF65-F5344CB8AC3E}">
        <p14:creationId xmlns:p14="http://schemas.microsoft.com/office/powerpoint/2010/main" val="617745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084522" y="914400"/>
            <a:ext cx="507173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求最短路的算法</a:t>
            </a:r>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Floyd</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算法</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084522" y="1669312"/>
            <a:ext cx="9601199"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Floyd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算法</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设 赋权图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G=(V,E.W)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nvPr>
        </p:nvGraphicFramePr>
        <p:xfrm>
          <a:off x="3351027" y="2084809"/>
          <a:ext cx="4144952" cy="1966195"/>
        </p:xfrm>
        <a:graphic>
          <a:graphicData uri="http://schemas.openxmlformats.org/presentationml/2006/ole">
            <mc:AlternateContent xmlns:mc="http://schemas.openxmlformats.org/markup-compatibility/2006">
              <mc:Choice xmlns:v="urn:schemas-microsoft-com:vml" Requires="v">
                <p:oleObj spid="_x0000_s7298" name="Equation" r:id="rId3" imgW="1981080" imgH="939600" progId="Equation.DSMT4">
                  <p:embed/>
                </p:oleObj>
              </mc:Choice>
              <mc:Fallback>
                <p:oleObj name="Equation" r:id="rId3" imgW="1981080" imgH="939600" progId="Equation.DSMT4">
                  <p:embed/>
                  <p:pic>
                    <p:nvPicPr>
                      <p:cNvPr id="0" name=""/>
                      <p:cNvPicPr/>
                      <p:nvPr/>
                    </p:nvPicPr>
                    <p:blipFill>
                      <a:blip r:embed="rId4"/>
                      <a:stretch>
                        <a:fillRect/>
                      </a:stretch>
                    </p:blipFill>
                    <p:spPr>
                      <a:xfrm>
                        <a:off x="3351027" y="2084809"/>
                        <a:ext cx="4144952" cy="1966195"/>
                      </a:xfrm>
                      <a:prstGeom prst="rect">
                        <a:avLst/>
                      </a:prstGeom>
                    </p:spPr>
                  </p:pic>
                </p:oleObj>
              </mc:Fallback>
            </mc:AlternateContent>
          </a:graphicData>
        </a:graphic>
      </p:graphicFrame>
      <p:sp>
        <p:nvSpPr>
          <p:cNvPr id="7" name="文本框 6"/>
          <p:cNvSpPr txBox="1"/>
          <p:nvPr/>
        </p:nvSpPr>
        <p:spPr>
          <a:xfrm>
            <a:off x="1084522" y="4146698"/>
            <a:ext cx="9558669"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取迭代过程</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dirty="0"/>
              <a:t> </a:t>
            </a:r>
            <a:r>
              <a:rPr lang="en-US" altLang="zh-CN" dirty="0" smtClean="0"/>
              <a:t>          </a:t>
            </a:r>
            <a:endParaRPr lang="zh-CN" altLang="en-US" dirty="0"/>
          </a:p>
        </p:txBody>
      </p:sp>
      <p:graphicFrame>
        <p:nvGraphicFramePr>
          <p:cNvPr id="8" name="对象 7"/>
          <p:cNvGraphicFramePr>
            <a:graphicFrameLocks noChangeAspect="1"/>
          </p:cNvGraphicFramePr>
          <p:nvPr>
            <p:extLst/>
          </p:nvPr>
        </p:nvGraphicFramePr>
        <p:xfrm>
          <a:off x="2464242" y="4670754"/>
          <a:ext cx="5804799" cy="511436"/>
        </p:xfrm>
        <a:graphic>
          <a:graphicData uri="http://schemas.openxmlformats.org/presentationml/2006/ole">
            <mc:AlternateContent xmlns:mc="http://schemas.openxmlformats.org/markup-compatibility/2006">
              <mc:Choice xmlns:v="urn:schemas-microsoft-com:vml" Requires="v">
                <p:oleObj spid="_x0000_s7299" name="Equation" r:id="rId5" imgW="2882880" imgH="253800" progId="Equation.DSMT4">
                  <p:embed/>
                </p:oleObj>
              </mc:Choice>
              <mc:Fallback>
                <p:oleObj name="Equation" r:id="rId5" imgW="2882880" imgH="253800" progId="Equation.DSMT4">
                  <p:embed/>
                  <p:pic>
                    <p:nvPicPr>
                      <p:cNvPr id="0" name=""/>
                      <p:cNvPicPr/>
                      <p:nvPr/>
                    </p:nvPicPr>
                    <p:blipFill>
                      <a:blip r:embed="rId6"/>
                      <a:stretch>
                        <a:fillRect/>
                      </a:stretch>
                    </p:blipFill>
                    <p:spPr>
                      <a:xfrm>
                        <a:off x="2464242" y="4670754"/>
                        <a:ext cx="5804799" cy="511436"/>
                      </a:xfrm>
                      <a:prstGeom prst="rect">
                        <a:avLst/>
                      </a:prstGeom>
                    </p:spPr>
                  </p:pic>
                </p:oleObj>
              </mc:Fallback>
            </mc:AlternateContent>
          </a:graphicData>
        </a:graphic>
      </p:graphicFrame>
      <p:sp>
        <p:nvSpPr>
          <p:cNvPr id="9" name="文本框 8"/>
          <p:cNvSpPr txBox="1"/>
          <p:nvPr/>
        </p:nvSpPr>
        <p:spPr>
          <a:xfrm>
            <a:off x="1084522" y="5350388"/>
            <a:ext cx="955866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Wn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即各顶点之间的最短通路值。</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12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041149" y="796705"/>
            <a:ext cx="309628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中的图论函数</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041149" y="1520982"/>
            <a:ext cx="8926716"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、最短路问题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任意两顶点之间的最短路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dist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graphallshortestpaths</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    </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输入：</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赋权图的邻接矩阵，其中</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元素是相应边的权，其他元素为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输出：</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dist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顶点之间的距离矩阵。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041149" y="3666653"/>
            <a:ext cx="892671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dist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graphallshortestpaths</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G,’Directed</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false) </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Directed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的选项为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false</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时为无向图，</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ture</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或缺省为有向图。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041149" y="4653481"/>
            <a:ext cx="8926716"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、特定两个顶点之间的最短路</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dist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path, </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pred</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graphshortestpath</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(G,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i,j,m,n</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的第</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个顶点到第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个顶点的距离。</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8082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5" name="文本框 4"/>
          <p:cNvSpPr txBox="1"/>
          <p:nvPr/>
        </p:nvSpPr>
        <p:spPr>
          <a:xfrm>
            <a:off x="869132" y="914400"/>
            <a:ext cx="542302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例：求右面的有向图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的最短路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910418" y="873125"/>
            <a:ext cx="3324225" cy="5095875"/>
          </a:xfrm>
          <a:prstGeom prst="rect">
            <a:avLst/>
          </a:prstGeom>
        </p:spPr>
      </p:pic>
      <p:sp>
        <p:nvSpPr>
          <p:cNvPr id="8" name="文本框 7"/>
          <p:cNvSpPr txBox="1"/>
          <p:nvPr/>
        </p:nvSpPr>
        <p:spPr>
          <a:xfrm>
            <a:off x="869131" y="1460778"/>
            <a:ext cx="6654299" cy="113877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解</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构造加权图的邻接矩阵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pl-PL" altLang="zh-CN" sz="2200" dirty="0"/>
              <a:t>W </a:t>
            </a:r>
            <a:r>
              <a:rPr lang="pl-PL" altLang="zh-CN" sz="2200" dirty="0" smtClean="0"/>
              <a:t>= [41 99 51 32 15 45 38 32 36 29 21</a:t>
            </a:r>
            <a:r>
              <a:rPr lang="pl-PL" altLang="zh-CN" sz="2200" dirty="0"/>
              <a:t>];</a:t>
            </a:r>
          </a:p>
          <a:p>
            <a:r>
              <a:rPr lang="pl-PL" altLang="zh-CN" sz="2200" dirty="0" smtClean="0"/>
              <a:t>D </a:t>
            </a:r>
            <a:r>
              <a:rPr lang="pl-PL" altLang="zh-CN" sz="2200" dirty="0"/>
              <a:t>= sparse([6 1 2 2 3 4 4 5 5 6 1],[2 6 3 5 4 1 6 3 4 3 5],W</a:t>
            </a:r>
            <a:r>
              <a:rPr lang="pl-PL" altLang="zh-CN" sz="2200" dirty="0" smtClean="0"/>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869130" y="2684264"/>
            <a:ext cx="665429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node1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node6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的最短路</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dist,path,pred</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graphshortestpath</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(D,1,6</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矩形 9"/>
          <p:cNvSpPr/>
          <p:nvPr/>
        </p:nvSpPr>
        <p:spPr>
          <a:xfrm>
            <a:off x="2321993" y="3549143"/>
            <a:ext cx="3535599" cy="24622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err="1">
                <a:latin typeface="Times New Roman" panose="02020603050405020304" pitchFamily="18" charset="0"/>
                <a:cs typeface="Times New Roman" panose="02020603050405020304" pitchFamily="18" charset="0"/>
              </a:rPr>
              <a:t>dist</a:t>
            </a:r>
            <a:r>
              <a:rPr lang="en-US" altLang="zh-CN" sz="2200" dirty="0">
                <a:latin typeface="Times New Roman" panose="02020603050405020304" pitchFamily="18" charset="0"/>
                <a:cs typeface="Times New Roman" panose="02020603050405020304" pitchFamily="18" charset="0"/>
              </a:rPr>
              <a:t> =</a:t>
            </a: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95</a:t>
            </a:r>
          </a:p>
          <a:p>
            <a:r>
              <a:rPr lang="en-US" altLang="zh-CN" sz="2200" dirty="0" smtClean="0">
                <a:latin typeface="Times New Roman" panose="02020603050405020304" pitchFamily="18" charset="0"/>
                <a:cs typeface="Times New Roman" panose="02020603050405020304" pitchFamily="18" charset="0"/>
              </a:rPr>
              <a:t>path </a:t>
            </a:r>
            <a:r>
              <a:rPr lang="en-US" altLang="zh-CN" sz="2200" dirty="0">
                <a:latin typeface="Times New Roman" panose="02020603050405020304" pitchFamily="18" charset="0"/>
                <a:cs typeface="Times New Roman" panose="02020603050405020304" pitchFamily="18" charset="0"/>
              </a:rPr>
              <a:t>=</a:t>
            </a:r>
          </a:p>
          <a:p>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1     5     4     6</a:t>
            </a:r>
          </a:p>
          <a:p>
            <a:r>
              <a:rPr lang="en-US" altLang="zh-CN" sz="2200" dirty="0" err="1" smtClean="0">
                <a:latin typeface="Times New Roman" panose="02020603050405020304" pitchFamily="18" charset="0"/>
                <a:cs typeface="Times New Roman" panose="02020603050405020304" pitchFamily="18" charset="0"/>
              </a:rPr>
              <a:t>pred</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p>
          <a:p>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0     6     5     5     1     4</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02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4" name="图片 3"/>
          <p:cNvPicPr>
            <a:picLocks noChangeAspect="1"/>
          </p:cNvPicPr>
          <p:nvPr/>
        </p:nvPicPr>
        <p:blipFill>
          <a:blip r:embed="rId2"/>
          <a:stretch>
            <a:fillRect/>
          </a:stretch>
        </p:blipFill>
        <p:spPr>
          <a:xfrm>
            <a:off x="6735779" y="1002906"/>
            <a:ext cx="4733925" cy="4562475"/>
          </a:xfrm>
          <a:prstGeom prst="rect">
            <a:avLst/>
          </a:prstGeom>
        </p:spPr>
      </p:pic>
      <p:sp>
        <p:nvSpPr>
          <p:cNvPr id="5" name="矩形 4"/>
          <p:cNvSpPr/>
          <p:nvPr/>
        </p:nvSpPr>
        <p:spPr>
          <a:xfrm>
            <a:off x="739368" y="1584426"/>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pl-PL" altLang="zh-CN" sz="2400" dirty="0">
                <a:latin typeface="Times New Roman" panose="02020603050405020304" pitchFamily="18" charset="0"/>
                <a:cs typeface="Times New Roman" panose="02020603050405020304" pitchFamily="18" charset="0"/>
              </a:rPr>
              <a:t>W = [41 99 51 32 15 45 38 32 36 29 21];</a:t>
            </a:r>
          </a:p>
          <a:p>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 </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sparse([6 1 2 2 3 4 4 5 5 6 1],[2 6 3 5 4 1 6 3 4 3 5],W);</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D1=</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tril</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(D+D');</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dist,path,pred</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 </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graphshortestpath</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(D1,1,6,</a:t>
            </a:r>
            <a:r>
              <a:rPr lang="en-US" altLang="zh-CN" sz="2400" dirty="0">
                <a:solidFill>
                  <a:srgbClr val="A020F0"/>
                </a:solidFill>
                <a:latin typeface="Times New Roman" panose="02020603050405020304" pitchFamily="18" charset="0"/>
                <a:ea typeface="Microsoft YaHei UI" panose="020B0503020204020204" pitchFamily="34" charset="-122"/>
                <a:cs typeface="Times New Roman" panose="02020603050405020304" pitchFamily="18" charset="0"/>
              </a:rPr>
              <a:t>'directed'</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,false</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6" name="矩形 5"/>
          <p:cNvSpPr/>
          <p:nvPr/>
        </p:nvSpPr>
        <p:spPr>
          <a:xfrm>
            <a:off x="1680926" y="4038323"/>
            <a:ext cx="3551977" cy="178510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200" dirty="0" err="1">
                <a:latin typeface="Times New Roman" panose="02020603050405020304" pitchFamily="18" charset="0"/>
                <a:cs typeface="Times New Roman" panose="02020603050405020304" pitchFamily="18" charset="0"/>
              </a:rPr>
              <a:t>dist</a:t>
            </a:r>
            <a:r>
              <a:rPr lang="en-US" altLang="zh-CN" sz="2200" dirty="0">
                <a:latin typeface="Times New Roman" panose="02020603050405020304" pitchFamily="18" charset="0"/>
                <a:cs typeface="Times New Roman" panose="02020603050405020304" pitchFamily="18" charset="0"/>
              </a:rPr>
              <a:t> =</a:t>
            </a:r>
          </a:p>
          <a:p>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82</a:t>
            </a:r>
          </a:p>
          <a:p>
            <a:endParaRPr lang="en-US" altLang="zh-CN" sz="2200" dirty="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path </a:t>
            </a:r>
            <a:r>
              <a:rPr lang="en-US" altLang="zh-CN" sz="2200" dirty="0">
                <a:latin typeface="Times New Roman" panose="02020603050405020304" pitchFamily="18" charset="0"/>
                <a:cs typeface="Times New Roman" panose="02020603050405020304" pitchFamily="18" charset="0"/>
              </a:rPr>
              <a:t>=</a:t>
            </a:r>
          </a:p>
          <a:p>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1     5     3     6</a:t>
            </a:r>
            <a:endParaRPr lang="zh-CN" altLang="en-US" sz="2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869132" y="914400"/>
            <a:ext cx="542302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例：求右面的无向图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的最短路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3483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078522" y="945662"/>
            <a:ext cx="8573477"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：某公司在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个城市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v1,v2,…,v6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有分公司。设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vj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的直接航程票价为</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表示无直接航路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。请帮助该公司设计一张从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v1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出发到其他城市间的最便宜票价路线图。</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=50, 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14</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=40,w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15</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=25,w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16</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=10,w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23</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=15,w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24</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=20,w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26</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=25</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34</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=10,w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35</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=20,w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45</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=10,w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46</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=25,w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56</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=55,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其他不直通</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078522" y="3104707"/>
            <a:ext cx="8573477"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解：这是 一个简单的无向图最短路问题，形成对应的</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最短路邻接矩阵的语句为：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pl-PL" altLang="zh-CN" sz="2400" dirty="0">
                <a:latin typeface="Times New Roman" panose="02020603050405020304" pitchFamily="18" charset="0"/>
                <a:cs typeface="Times New Roman" panose="02020603050405020304" pitchFamily="18" charset="0"/>
              </a:rPr>
              <a:t>W = </a:t>
            </a:r>
            <a:r>
              <a:rPr lang="pl-PL" altLang="zh-CN"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50</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40</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25</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10</a:t>
            </a:r>
            <a:r>
              <a:rPr lang="pl-PL" altLang="zh-CN" sz="2400" dirty="0" smtClean="0">
                <a:latin typeface="Times New Roman" panose="02020603050405020304" pitchFamily="18" charset="0"/>
                <a:cs typeface="Times New Roman" panose="02020603050405020304" pitchFamily="18" charset="0"/>
              </a:rPr>
              <a:t> </a:t>
            </a:r>
            <a:r>
              <a:rPr lang="pl-PL" altLang="zh-CN" sz="2400" dirty="0">
                <a:latin typeface="Times New Roman" panose="02020603050405020304" pitchFamily="18" charset="0"/>
                <a:cs typeface="Times New Roman" panose="02020603050405020304" pitchFamily="18" charset="0"/>
              </a:rPr>
              <a:t>15 </a:t>
            </a:r>
            <a:r>
              <a:rPr lang="en-US" altLang="zh-CN" sz="2400" dirty="0" smtClean="0">
                <a:latin typeface="Times New Roman" panose="02020603050405020304" pitchFamily="18" charset="0"/>
                <a:cs typeface="Times New Roman" panose="02020603050405020304" pitchFamily="18" charset="0"/>
              </a:rPr>
              <a:t>20</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25</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10</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20</a:t>
            </a:r>
            <a:r>
              <a:rPr lang="pl-PL"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10</a:t>
            </a:r>
            <a:r>
              <a:rPr lang="pl-PL" altLang="zh-CN" sz="2400" dirty="0" smtClean="0">
                <a:latin typeface="Times New Roman" panose="02020603050405020304" pitchFamily="18" charset="0"/>
                <a:cs typeface="Times New Roman" panose="02020603050405020304" pitchFamily="18" charset="0"/>
              </a:rPr>
              <a:t> 2</a:t>
            </a:r>
            <a:r>
              <a:rPr lang="en-US" altLang="zh-CN" sz="2400" dirty="0" smtClean="0">
                <a:latin typeface="Times New Roman" panose="02020603050405020304" pitchFamily="18" charset="0"/>
                <a:cs typeface="Times New Roman" panose="02020603050405020304" pitchFamily="18" charset="0"/>
              </a:rPr>
              <a:t>5 55</a:t>
            </a:r>
            <a:r>
              <a:rPr lang="pl-PL" altLang="zh-CN" sz="2400" dirty="0" smtClean="0">
                <a:latin typeface="Times New Roman" panose="02020603050405020304" pitchFamily="18" charset="0"/>
                <a:cs typeface="Times New Roman" panose="02020603050405020304" pitchFamily="18" charset="0"/>
              </a:rPr>
              <a:t>];</a:t>
            </a:r>
            <a:endParaRPr lang="pl-PL" altLang="zh-CN" sz="2400" dirty="0">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 = sparse</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 </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 </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 1 2 2 2 3 3 4 4 5],[</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 </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4 5 6 3 4 </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6 </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4 5 5 6 6],</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D1=</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tril</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(D+D</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9477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1070343" y="860984"/>
            <a:ext cx="10115108"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l-PL"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 = [50 40 25 10 15 20 25 10 20 10 25 55];</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 = sparse([1 1 1 1 2 2 2 3 3 4 4 5],[2 4 5 6 3 4 6 4 5 5 6 6],W,6,6);</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D1=</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tril</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(D+D');</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dist,path,pred</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graphshortestpath</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(D1,1,</a:t>
            </a:r>
            <a:r>
              <a:rPr lang="en-US" altLang="zh-CN" sz="2400" dirty="0">
                <a:solidFill>
                  <a:srgbClr val="A020F0"/>
                </a:solidFill>
                <a:latin typeface="Times New Roman" panose="02020603050405020304" pitchFamily="18" charset="0"/>
                <a:ea typeface="Microsoft YaHei UI" panose="020B0503020204020204" pitchFamily="34" charset="-122"/>
                <a:cs typeface="Times New Roman" panose="02020603050405020304" pitchFamily="18" charset="0"/>
              </a:rPr>
              <a:t>'Directed'</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false)</a:t>
            </a:r>
          </a:p>
          <a:p>
            <a:endParaRPr lang="zh-CN" altLang="en-US" sz="2400" dirty="0"/>
          </a:p>
        </p:txBody>
      </p:sp>
      <p:sp>
        <p:nvSpPr>
          <p:cNvPr id="5" name="矩形 4"/>
          <p:cNvSpPr/>
          <p:nvPr/>
        </p:nvSpPr>
        <p:spPr>
          <a:xfrm>
            <a:off x="1070343" y="2999493"/>
            <a:ext cx="4001387"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err="1">
                <a:latin typeface="Times New Roman" panose="02020603050405020304" pitchFamily="18" charset="0"/>
                <a:cs typeface="Times New Roman" panose="02020603050405020304" pitchFamily="18" charset="0"/>
              </a:rPr>
              <a:t>dist</a:t>
            </a:r>
            <a:r>
              <a:rPr lang="en-US" altLang="zh-CN" sz="2400" dirty="0">
                <a:latin typeface="Times New Roman" panose="02020603050405020304" pitchFamily="18" charset="0"/>
                <a:cs typeface="Times New Roman" panose="02020603050405020304" pitchFamily="18" charset="0"/>
              </a:rPr>
              <a:t> =</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0    35    45    35    25    10</a:t>
            </a:r>
          </a:p>
        </p:txBody>
      </p:sp>
      <p:sp>
        <p:nvSpPr>
          <p:cNvPr id="6" name="矩形 5"/>
          <p:cNvSpPr/>
          <p:nvPr/>
        </p:nvSpPr>
        <p:spPr>
          <a:xfrm>
            <a:off x="1070343" y="4161081"/>
            <a:ext cx="4001387"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altLang="zh-CN" sz="2400" dirty="0">
                <a:latin typeface="Times New Roman" panose="02020603050405020304" pitchFamily="18" charset="0"/>
                <a:cs typeface="Times New Roman" panose="02020603050405020304" pitchFamily="18" charset="0"/>
              </a:rPr>
              <a:t>&gt;&gt; path{2}</a:t>
            </a:r>
          </a:p>
          <a:p>
            <a:endParaRPr lang="fr-FR" altLang="zh-CN" sz="2400" dirty="0">
              <a:latin typeface="Times New Roman" panose="02020603050405020304" pitchFamily="18" charset="0"/>
              <a:cs typeface="Times New Roman" panose="02020603050405020304" pitchFamily="18" charset="0"/>
            </a:endParaRPr>
          </a:p>
          <a:p>
            <a:r>
              <a:rPr lang="fr-FR" altLang="zh-CN" sz="2400" dirty="0">
                <a:latin typeface="Times New Roman" panose="02020603050405020304" pitchFamily="18" charset="0"/>
                <a:cs typeface="Times New Roman" panose="02020603050405020304" pitchFamily="18" charset="0"/>
              </a:rPr>
              <a:t>ans =</a:t>
            </a:r>
          </a:p>
          <a:p>
            <a:endParaRPr lang="fr-FR" altLang="zh-CN" sz="2400" dirty="0">
              <a:latin typeface="Times New Roman" panose="02020603050405020304" pitchFamily="18" charset="0"/>
              <a:cs typeface="Times New Roman" panose="02020603050405020304" pitchFamily="18" charset="0"/>
            </a:endParaRPr>
          </a:p>
          <a:p>
            <a:r>
              <a:rPr lang="fr-FR" altLang="zh-CN" sz="2400" dirty="0">
                <a:latin typeface="Times New Roman" panose="02020603050405020304" pitchFamily="18" charset="0"/>
                <a:cs typeface="Times New Roman" panose="02020603050405020304" pitchFamily="18" charset="0"/>
              </a:rPr>
              <a:t>     1     6     2</a:t>
            </a:r>
            <a:endParaRPr lang="zh-CN" altLang="en-US" sz="2400" dirty="0">
              <a:latin typeface="Times New Roman" panose="02020603050405020304" pitchFamily="18" charset="0"/>
              <a:cs typeface="Times New Roman" panose="02020603050405020304" pitchFamily="18" charset="0"/>
            </a:endParaRPr>
          </a:p>
        </p:txBody>
      </p:sp>
      <p:sp>
        <p:nvSpPr>
          <p:cNvPr id="7" name="矩形 6"/>
          <p:cNvSpPr/>
          <p:nvPr/>
        </p:nvSpPr>
        <p:spPr>
          <a:xfrm>
            <a:off x="6315075" y="3106678"/>
            <a:ext cx="3962626"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altLang="zh-CN" sz="2400" dirty="0">
                <a:latin typeface="Times New Roman" panose="02020603050405020304" pitchFamily="18" charset="0"/>
                <a:cs typeface="Times New Roman" panose="02020603050405020304" pitchFamily="18" charset="0"/>
              </a:rPr>
              <a:t>&gt;&gt; path{[2,3]}</a:t>
            </a:r>
          </a:p>
          <a:p>
            <a:r>
              <a:rPr lang="fr-FR" altLang="zh-CN" sz="2400" dirty="0" smtClean="0">
                <a:latin typeface="Times New Roman" panose="02020603050405020304" pitchFamily="18" charset="0"/>
                <a:cs typeface="Times New Roman" panose="02020603050405020304" pitchFamily="18" charset="0"/>
              </a:rPr>
              <a:t>ans </a:t>
            </a:r>
            <a:r>
              <a:rPr lang="fr-FR" altLang="zh-CN" sz="2400" dirty="0">
                <a:latin typeface="Times New Roman" panose="02020603050405020304" pitchFamily="18" charset="0"/>
                <a:cs typeface="Times New Roman" panose="02020603050405020304" pitchFamily="18" charset="0"/>
              </a:rPr>
              <a:t>=</a:t>
            </a:r>
          </a:p>
          <a:p>
            <a:r>
              <a:rPr lang="fr-FR" altLang="zh-CN" sz="2400" dirty="0" smtClean="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1     6     2</a:t>
            </a:r>
          </a:p>
          <a:p>
            <a:endParaRPr lang="fr-FR" altLang="zh-CN" sz="2400" dirty="0">
              <a:latin typeface="Times New Roman" panose="02020603050405020304" pitchFamily="18" charset="0"/>
              <a:cs typeface="Times New Roman" panose="02020603050405020304" pitchFamily="18" charset="0"/>
            </a:endParaRPr>
          </a:p>
          <a:p>
            <a:r>
              <a:rPr lang="fr-FR" altLang="zh-CN" sz="2400" dirty="0" smtClean="0">
                <a:latin typeface="Times New Roman" panose="02020603050405020304" pitchFamily="18" charset="0"/>
                <a:cs typeface="Times New Roman" panose="02020603050405020304" pitchFamily="18" charset="0"/>
              </a:rPr>
              <a:t>ans </a:t>
            </a:r>
            <a:r>
              <a:rPr lang="fr-FR" altLang="zh-CN" sz="2400" dirty="0">
                <a:latin typeface="Times New Roman" panose="02020603050405020304" pitchFamily="18" charset="0"/>
                <a:cs typeface="Times New Roman" panose="02020603050405020304" pitchFamily="18" charset="0"/>
              </a:rPr>
              <a:t>=</a:t>
            </a:r>
          </a:p>
          <a:p>
            <a:endParaRPr lang="fr-FR" altLang="zh-CN" sz="2400" dirty="0">
              <a:latin typeface="Times New Roman" panose="02020603050405020304" pitchFamily="18" charset="0"/>
              <a:cs typeface="Times New Roman" panose="02020603050405020304" pitchFamily="18" charset="0"/>
            </a:endParaRPr>
          </a:p>
          <a:p>
            <a:r>
              <a:rPr lang="fr-FR" altLang="zh-CN" sz="2400" dirty="0">
                <a:latin typeface="Times New Roman" panose="02020603050405020304" pitchFamily="18" charset="0"/>
                <a:cs typeface="Times New Roman" panose="02020603050405020304" pitchFamily="18" charset="0"/>
              </a:rPr>
              <a:t>     1     5     3</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0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23042" y="841972"/>
            <a:ext cx="2872683"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图与网络的优化</a:t>
            </a:r>
            <a:endParaRPr lang="zh-CN" altLang="en-US" sz="2800" dirty="0">
              <a:latin typeface="华文新魏" panose="02010800040101010101" pitchFamily="2" charset="-122"/>
              <a:ea typeface="华文新魏" panose="02010800040101010101" pitchFamily="2" charset="-122"/>
            </a:endParaRPr>
          </a:p>
        </p:txBody>
      </p:sp>
      <p:sp>
        <p:nvSpPr>
          <p:cNvPr id="3" name="文本框 2"/>
          <p:cNvSpPr txBox="1"/>
          <p:nvPr/>
        </p:nvSpPr>
        <p:spPr>
          <a:xfrm>
            <a:off x="1023042" y="1475715"/>
            <a:ext cx="219999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 图论的概念</a:t>
            </a:r>
            <a:endParaRPr lang="zh-CN" altLang="en-US" sz="2400" dirty="0">
              <a:latin typeface="华文新魏" panose="02010800040101010101" pitchFamily="2" charset="-122"/>
              <a:ea typeface="华文新魏" panose="02010800040101010101" pitchFamily="2" charset="-122"/>
            </a:endParaRPr>
          </a:p>
        </p:txBody>
      </p:sp>
      <p:sp>
        <p:nvSpPr>
          <p:cNvPr id="4" name="文本框 3"/>
          <p:cNvSpPr txBox="1"/>
          <p:nvPr/>
        </p:nvSpPr>
        <p:spPr>
          <a:xfrm>
            <a:off x="1023040" y="2181885"/>
            <a:ext cx="9071573"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我们遇到的问题往往可以利用集合和关系来描述。比如，一个函数可以看作在集合</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上变量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x</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y</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的一种量的对应关系。在一个人群</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中，我们可以总结出同乡关系、同学关系、上下级关系等。在一个经济体中，存在供方和需方、价格和销售量等多种关系。</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023042" y="3947311"/>
            <a:ext cx="9053465"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有限集合</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V</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上的关系一般可以利用图表示。图由顶点集合</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和边的集合</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E</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组成，记为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G=&lt;V,E&gt;,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其中</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是顶点集合，</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E</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是边的集合，边将两个顶点相连，表示顶点之间的特定关系。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日期占位符 5"/>
          <p:cNvSpPr>
            <a:spLocks noGrp="1"/>
          </p:cNvSpPr>
          <p:nvPr>
            <p:ph type="dt" sz="half" idx="10"/>
          </p:nvPr>
        </p:nvSpPr>
        <p:spPr/>
        <p:txBody>
          <a:bodyPr/>
          <a:lstStyle/>
          <a:p>
            <a:fld id="{13C7E9B4-00A5-4B0B-8236-B7CED763D9E3}" type="datetime1">
              <a:rPr lang="en-US" altLang="zh-CN" smtClean="0"/>
              <a:t>7/27/2020</a:t>
            </a:fld>
            <a:endParaRPr lang="en-US" dirty="0"/>
          </a:p>
        </p:txBody>
      </p:sp>
      <p:sp>
        <p:nvSpPr>
          <p:cNvPr id="7" name="页脚占位符 6"/>
          <p:cNvSpPr>
            <a:spLocks noGrp="1"/>
          </p:cNvSpPr>
          <p:nvPr>
            <p:ph type="ftr" sz="quarter" idx="11"/>
          </p:nvPr>
        </p:nvSpPr>
        <p:spPr/>
        <p:txBody>
          <a:bodyPr/>
          <a:lstStyle/>
          <a:p>
            <a:r>
              <a:rPr lang="zh-CN" altLang="en-US" smtClean="0"/>
              <a:t>赵维加 喀什</a:t>
            </a:r>
            <a:r>
              <a:rPr lang="en-US" altLang="zh-CN" smtClean="0"/>
              <a:t>2018</a:t>
            </a:r>
            <a:endParaRPr lang="en-US" dirty="0"/>
          </a:p>
        </p:txBody>
      </p:sp>
    </p:spTree>
    <p:extLst>
      <p:ext uri="{BB962C8B-B14F-4D97-AF65-F5344CB8AC3E}">
        <p14:creationId xmlns:p14="http://schemas.microsoft.com/office/powerpoint/2010/main" val="275915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180122" y="913114"/>
            <a:ext cx="339187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网络的最大流问题</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80123" y="1617785"/>
            <a:ext cx="8948615"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如果把图看作一个物质的传播的网络，顶点是传播节点，边是传播渠道，则形成了一个网络。也可以给每个边赋权，作为每个边的流量限制。</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80122" y="3063630"/>
            <a:ext cx="8948615"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这样一个网络，可以是物质的传输系统，如城市供热系统，产品的流通渠道和国家电网等；也可以是计算机网络等信息传播渠道。</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180122" y="4064000"/>
            <a:ext cx="8948615"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由于每个边的流量的限制，两个顶点之间的流量就存在上限。网络的一个重要问题是：如何分配两点之间不同路径上的流量，可以使这两点之间的流量最大，这一问题称为最大流问题。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295401" y="750277"/>
            <a:ext cx="391746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求网络最大流的</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函数</a:t>
            </a:r>
          </a:p>
        </p:txBody>
      </p:sp>
      <p:sp>
        <p:nvSpPr>
          <p:cNvPr id="5" name="矩形 4"/>
          <p:cNvSpPr/>
          <p:nvPr/>
        </p:nvSpPr>
        <p:spPr>
          <a:xfrm>
            <a:off x="1920951" y="1550706"/>
            <a:ext cx="847140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MaxFlow</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FlowMatrix</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Cut] = </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graphmaxflow</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(G, s</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t)</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输入：</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赋权图的邻接矩阵，其中的权是相应边的流量上限</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流的发点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(source);    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流的收点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(target)</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17248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5" name="图片 4"/>
          <p:cNvPicPr>
            <a:picLocks noChangeAspect="1"/>
          </p:cNvPicPr>
          <p:nvPr/>
        </p:nvPicPr>
        <p:blipFill>
          <a:blip r:embed="rId2"/>
          <a:stretch>
            <a:fillRect/>
          </a:stretch>
        </p:blipFill>
        <p:spPr>
          <a:xfrm>
            <a:off x="7342408" y="892175"/>
            <a:ext cx="3248025" cy="5076825"/>
          </a:xfrm>
          <a:prstGeom prst="rect">
            <a:avLst/>
          </a:prstGeom>
        </p:spPr>
      </p:pic>
      <p:sp>
        <p:nvSpPr>
          <p:cNvPr id="6" name="文本框 5"/>
          <p:cNvSpPr txBox="1"/>
          <p:nvPr/>
        </p:nvSpPr>
        <p:spPr>
          <a:xfrm>
            <a:off x="826935" y="771277"/>
            <a:ext cx="5367131"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例：求图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的网络中从节点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到节点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的最大流</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矩形 6"/>
          <p:cNvSpPr/>
          <p:nvPr/>
        </p:nvSpPr>
        <p:spPr>
          <a:xfrm>
            <a:off x="826935" y="1699751"/>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it-IT"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 = sparse([1 1 2 2 3 3 4 5],[2 3 4 5 4 5 6 6],[2 3 3 1 1 1 2 3],6,6);</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[M,F,K] = </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graphmaxflow</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(G,1,6</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8" name="矩形 7"/>
          <p:cNvSpPr/>
          <p:nvPr/>
        </p:nvSpPr>
        <p:spPr>
          <a:xfrm>
            <a:off x="2521899" y="2997557"/>
            <a:ext cx="1797006"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M =</a:t>
            </a:r>
          </a:p>
          <a:p>
            <a:r>
              <a:rPr lang="en-US" altLang="zh-CN" dirty="0" smtClean="0"/>
              <a:t>     </a:t>
            </a:r>
            <a:r>
              <a:rPr lang="en-US" altLang="zh-CN" dirty="0"/>
              <a:t>4</a:t>
            </a:r>
          </a:p>
          <a:p>
            <a:r>
              <a:rPr lang="en-US" altLang="zh-CN" dirty="0" smtClean="0"/>
              <a:t>F </a:t>
            </a:r>
            <a:r>
              <a:rPr lang="en-US" altLang="zh-CN" dirty="0"/>
              <a:t>=</a:t>
            </a:r>
          </a:p>
          <a:p>
            <a:r>
              <a:rPr lang="en-US" altLang="zh-CN" dirty="0" smtClean="0"/>
              <a:t>   </a:t>
            </a:r>
            <a:r>
              <a:rPr lang="en-US" altLang="zh-CN" dirty="0"/>
              <a:t>(1,2)        2</a:t>
            </a:r>
          </a:p>
          <a:p>
            <a:r>
              <a:rPr lang="en-US" altLang="zh-CN" dirty="0"/>
              <a:t>   (1,3)        2</a:t>
            </a:r>
          </a:p>
          <a:p>
            <a:r>
              <a:rPr lang="en-US" altLang="zh-CN" dirty="0"/>
              <a:t>   (2,4)        1</a:t>
            </a:r>
          </a:p>
          <a:p>
            <a:r>
              <a:rPr lang="en-US" altLang="zh-CN" dirty="0"/>
              <a:t>   (3,4)        1</a:t>
            </a:r>
          </a:p>
          <a:p>
            <a:r>
              <a:rPr lang="en-US" altLang="zh-CN" dirty="0"/>
              <a:t>   (2,5)        1</a:t>
            </a:r>
          </a:p>
          <a:p>
            <a:r>
              <a:rPr lang="en-US" altLang="zh-CN" dirty="0"/>
              <a:t>   (3,5)        1</a:t>
            </a:r>
          </a:p>
          <a:p>
            <a:r>
              <a:rPr lang="en-US" altLang="zh-CN" dirty="0"/>
              <a:t>   (4,6)        2</a:t>
            </a:r>
          </a:p>
          <a:p>
            <a:r>
              <a:rPr lang="en-US" altLang="zh-CN" dirty="0"/>
              <a:t>   (5,6)        2</a:t>
            </a:r>
            <a:endParaRPr lang="zh-CN" altLang="en-US" dirty="0"/>
          </a:p>
        </p:txBody>
      </p:sp>
    </p:spTree>
    <p:extLst>
      <p:ext uri="{BB962C8B-B14F-4D97-AF65-F5344CB8AC3E}">
        <p14:creationId xmlns:p14="http://schemas.microsoft.com/office/powerpoint/2010/main" val="88162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941560" y="805758"/>
            <a:ext cx="238106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图的建模的例子</a:t>
            </a:r>
            <a:endParaRPr lang="zh-CN" altLang="en-US" sz="2400" dirty="0">
              <a:latin typeface="华文新魏" panose="02010800040101010101" pitchFamily="2" charset="-122"/>
              <a:ea typeface="华文新魏" panose="02010800040101010101" pitchFamily="2" charset="-122"/>
            </a:endParaRPr>
          </a:p>
        </p:txBody>
      </p:sp>
      <p:sp>
        <p:nvSpPr>
          <p:cNvPr id="5" name="文本框 4"/>
          <p:cNvSpPr txBox="1"/>
          <p:nvPr/>
        </p:nvSpPr>
        <p:spPr>
          <a:xfrm>
            <a:off x="3685713" y="721247"/>
            <a:ext cx="6962117"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：运输问题</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个产地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a1,a2,…,a6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的产品运到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个销地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b1,b2,b3,b4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。运输路线网络由图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给出。其中的权为路的长度，蓝色的为铁路，绿色为公路。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pSp>
        <p:nvGrpSpPr>
          <p:cNvPr id="97" name="组合 96"/>
          <p:cNvGrpSpPr/>
          <p:nvPr/>
        </p:nvGrpSpPr>
        <p:grpSpPr>
          <a:xfrm>
            <a:off x="1117859" y="2685499"/>
            <a:ext cx="9791567" cy="3253513"/>
            <a:chOff x="1117859" y="2685499"/>
            <a:chExt cx="9791567" cy="3253513"/>
          </a:xfrm>
        </p:grpSpPr>
        <p:grpSp>
          <p:nvGrpSpPr>
            <p:cNvPr id="95" name="组合 94"/>
            <p:cNvGrpSpPr/>
            <p:nvPr/>
          </p:nvGrpSpPr>
          <p:grpSpPr>
            <a:xfrm>
              <a:off x="1117859" y="2685499"/>
              <a:ext cx="9754964" cy="3187319"/>
              <a:chOff x="846256" y="2711516"/>
              <a:chExt cx="9754964" cy="3187319"/>
            </a:xfrm>
          </p:grpSpPr>
          <p:cxnSp>
            <p:nvCxnSpPr>
              <p:cNvPr id="7" name="直接连接符 6"/>
              <p:cNvCxnSpPr/>
              <p:nvPr/>
            </p:nvCxnSpPr>
            <p:spPr>
              <a:xfrm flipH="1">
                <a:off x="2136618" y="3204927"/>
                <a:ext cx="452673" cy="87818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2589292" y="3204927"/>
                <a:ext cx="1466660" cy="1524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603279" y="3357327"/>
                <a:ext cx="452673" cy="87818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32092" y="4083113"/>
                <a:ext cx="528872" cy="14123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535787" y="3730028"/>
                <a:ext cx="966458" cy="129602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627423" y="4242555"/>
                <a:ext cx="908363" cy="75495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603279" y="3730028"/>
                <a:ext cx="1898966" cy="50548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89291" y="3204927"/>
                <a:ext cx="1038132" cy="103058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502245" y="3730028"/>
                <a:ext cx="1016250" cy="146666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36069" y="4235513"/>
                <a:ext cx="967209" cy="125994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204111" y="4083113"/>
                <a:ext cx="927980" cy="119505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04111" y="5278170"/>
                <a:ext cx="1456853" cy="21728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6518495" y="5186881"/>
                <a:ext cx="2082806" cy="980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132091" y="4083113"/>
                <a:ext cx="1495332" cy="1524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502245" y="3123446"/>
                <a:ext cx="1450816" cy="59677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934954" y="3158644"/>
                <a:ext cx="1339913" cy="87001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274867" y="4023446"/>
                <a:ext cx="326434" cy="116343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6518495" y="4023446"/>
                <a:ext cx="1756372" cy="117324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540377" y="3111626"/>
                <a:ext cx="412686" cy="208506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510512" y="5026057"/>
                <a:ext cx="1015878" cy="61425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5502245" y="3720220"/>
                <a:ext cx="11127" cy="195001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8601301" y="4378042"/>
                <a:ext cx="1529527" cy="80883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274867" y="4013638"/>
                <a:ext cx="1883121" cy="36440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46256" y="4982680"/>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a</a:t>
                </a:r>
                <a:r>
                  <a:rPr lang="en-US" altLang="zh-CN" sz="2000" dirty="0" smtClean="0">
                    <a:latin typeface="Times New Roman" panose="02020603050405020304" pitchFamily="18" charset="0"/>
                    <a:cs typeface="Times New Roman" panose="02020603050405020304" pitchFamily="18" charset="0"/>
                  </a:rPr>
                  <a:t>1</a:t>
                </a:r>
                <a:endParaRPr lang="zh-CN" altLang="en-US" sz="2000" i="1"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6746720" y="2730361"/>
                <a:ext cx="441731"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4</a:t>
                </a:r>
                <a:endParaRPr lang="zh-CN" altLang="en-US" sz="2000" i="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5461637" y="5498725"/>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3</a:t>
                </a:r>
                <a:endParaRPr lang="zh-CN" altLang="en-US" sz="2000" i="1"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2286256" y="2814870"/>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2</a:t>
                </a:r>
                <a:endParaRPr lang="zh-CN" altLang="en-US" sz="2000" i="1"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flipV="1">
                <a:off x="8274867" y="3014925"/>
                <a:ext cx="2002834" cy="99871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10130828" y="3011942"/>
                <a:ext cx="146873" cy="134541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438084" y="5115462"/>
                <a:ext cx="441731"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5</a:t>
                </a:r>
                <a:endParaRPr lang="zh-CN" altLang="en-US" sz="2000" i="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10056835" y="2711516"/>
                <a:ext cx="441731"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6</a:t>
                </a:r>
                <a:endParaRPr lang="zh-CN" altLang="en-US" sz="2000" i="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3451761" y="4290341"/>
                <a:ext cx="466252"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b</a:t>
                </a:r>
                <a:r>
                  <a:rPr lang="en-US" altLang="zh-CN" sz="2000" dirty="0" smtClean="0">
                    <a:latin typeface="Times New Roman" panose="02020603050405020304" pitchFamily="18" charset="0"/>
                    <a:cs typeface="Times New Roman" panose="02020603050405020304" pitchFamily="18" charset="0"/>
                  </a:rPr>
                  <a:t>1</a:t>
                </a:r>
                <a:endParaRPr lang="zh-CN" altLang="en-US" sz="2000" i="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8048022" y="3563536"/>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4</a:t>
                </a:r>
                <a:endParaRPr lang="zh-CN" altLang="en-US" sz="2000" i="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5297791" y="3313068"/>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b</a:t>
                </a:r>
                <a:r>
                  <a:rPr lang="en-US" altLang="zh-CN" sz="2000" dirty="0" smtClean="0">
                    <a:latin typeface="Times New Roman" panose="02020603050405020304" pitchFamily="18" charset="0"/>
                    <a:cs typeface="Times New Roman" panose="02020603050405020304" pitchFamily="18" charset="0"/>
                  </a:rPr>
                  <a:t>2</a:t>
                </a:r>
                <a:endParaRPr lang="zh-CN" altLang="en-US" sz="2000" i="1" dirty="0">
                  <a:latin typeface="Times New Roman" panose="02020603050405020304" pitchFamily="18" charset="0"/>
                  <a:cs typeface="Times New Roman" panose="02020603050405020304" pitchFamily="18" charset="0"/>
                </a:endParaRPr>
              </a:p>
            </p:txBody>
          </p:sp>
          <p:sp>
            <p:nvSpPr>
              <p:cNvPr id="69" name="文本框 68"/>
              <p:cNvSpPr txBox="1"/>
              <p:nvPr/>
            </p:nvSpPr>
            <p:spPr>
              <a:xfrm>
                <a:off x="6368924" y="5191785"/>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3</a:t>
                </a:r>
                <a:endParaRPr lang="zh-CN" altLang="en-US" sz="2000" i="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1312508" y="4413139"/>
                <a:ext cx="461971" cy="369332"/>
              </a:xfrm>
              <a:prstGeom prst="rect">
                <a:avLst/>
              </a:prstGeom>
              <a:noFill/>
            </p:spPr>
            <p:txBody>
              <a:bodyPr wrap="square" rtlCol="0">
                <a:spAutoFit/>
              </a:bodyPr>
              <a:lstStyle/>
              <a:p>
                <a:r>
                  <a:rPr lang="en-US" altLang="zh-CN" dirty="0" smtClean="0"/>
                  <a:t>74</a:t>
                </a:r>
                <a:endParaRPr lang="zh-CN" altLang="en-US" dirty="0"/>
              </a:p>
            </p:txBody>
          </p:sp>
          <p:sp>
            <p:nvSpPr>
              <p:cNvPr id="71" name="文本框 70"/>
              <p:cNvSpPr txBox="1"/>
              <p:nvPr/>
            </p:nvSpPr>
            <p:spPr>
              <a:xfrm>
                <a:off x="3049579" y="4837668"/>
                <a:ext cx="461971" cy="369332"/>
              </a:xfrm>
              <a:prstGeom prst="rect">
                <a:avLst/>
              </a:prstGeom>
              <a:noFill/>
            </p:spPr>
            <p:txBody>
              <a:bodyPr wrap="square" rtlCol="0">
                <a:spAutoFit/>
              </a:bodyPr>
              <a:lstStyle/>
              <a:p>
                <a:r>
                  <a:rPr lang="en-US" altLang="zh-CN" dirty="0" smtClean="0"/>
                  <a:t>82</a:t>
                </a:r>
                <a:endParaRPr lang="zh-CN" altLang="en-US" dirty="0"/>
              </a:p>
            </p:txBody>
          </p:sp>
          <p:sp>
            <p:nvSpPr>
              <p:cNvPr id="72" name="文本框 71"/>
              <p:cNvSpPr txBox="1"/>
              <p:nvPr/>
            </p:nvSpPr>
            <p:spPr>
              <a:xfrm>
                <a:off x="2267533" y="4486092"/>
                <a:ext cx="461971" cy="369332"/>
              </a:xfrm>
              <a:prstGeom prst="rect">
                <a:avLst/>
              </a:prstGeom>
              <a:noFill/>
            </p:spPr>
            <p:txBody>
              <a:bodyPr wrap="square" rtlCol="0">
                <a:spAutoFit/>
              </a:bodyPr>
              <a:lstStyle/>
              <a:p>
                <a:r>
                  <a:rPr lang="en-US" altLang="zh-CN" dirty="0" smtClean="0"/>
                  <a:t>66</a:t>
                </a:r>
                <a:endParaRPr lang="zh-CN" altLang="en-US" dirty="0"/>
              </a:p>
            </p:txBody>
          </p:sp>
          <p:sp>
            <p:nvSpPr>
              <p:cNvPr id="73" name="文本框 72"/>
              <p:cNvSpPr txBox="1"/>
              <p:nvPr/>
            </p:nvSpPr>
            <p:spPr>
              <a:xfrm>
                <a:off x="1943788" y="3405879"/>
                <a:ext cx="461971" cy="369332"/>
              </a:xfrm>
              <a:prstGeom prst="rect">
                <a:avLst/>
              </a:prstGeom>
              <a:noFill/>
            </p:spPr>
            <p:txBody>
              <a:bodyPr wrap="square" rtlCol="0">
                <a:spAutoFit/>
              </a:bodyPr>
              <a:lstStyle/>
              <a:p>
                <a:r>
                  <a:rPr lang="en-US" altLang="zh-CN" dirty="0" smtClean="0"/>
                  <a:t>72</a:t>
                </a:r>
                <a:endParaRPr lang="zh-CN" altLang="en-US" dirty="0"/>
              </a:p>
            </p:txBody>
          </p:sp>
          <p:sp>
            <p:nvSpPr>
              <p:cNvPr id="74" name="文本框 73"/>
              <p:cNvSpPr txBox="1"/>
              <p:nvPr/>
            </p:nvSpPr>
            <p:spPr>
              <a:xfrm>
                <a:off x="1617307" y="5341353"/>
                <a:ext cx="461971" cy="369332"/>
              </a:xfrm>
              <a:prstGeom prst="rect">
                <a:avLst/>
              </a:prstGeom>
              <a:noFill/>
            </p:spPr>
            <p:txBody>
              <a:bodyPr wrap="square" rtlCol="0">
                <a:spAutoFit/>
              </a:bodyPr>
              <a:lstStyle/>
              <a:p>
                <a:r>
                  <a:rPr lang="en-US" altLang="zh-CN" dirty="0" smtClean="0"/>
                  <a:t>45</a:t>
                </a:r>
                <a:endParaRPr lang="zh-CN" altLang="en-US" dirty="0"/>
              </a:p>
            </p:txBody>
          </p:sp>
          <p:sp>
            <p:nvSpPr>
              <p:cNvPr id="75" name="文本框 74"/>
              <p:cNvSpPr txBox="1"/>
              <p:nvPr/>
            </p:nvSpPr>
            <p:spPr>
              <a:xfrm>
                <a:off x="3027885" y="3430511"/>
                <a:ext cx="461971" cy="369332"/>
              </a:xfrm>
              <a:prstGeom prst="rect">
                <a:avLst/>
              </a:prstGeom>
              <a:noFill/>
            </p:spPr>
            <p:txBody>
              <a:bodyPr wrap="square" rtlCol="0">
                <a:spAutoFit/>
              </a:bodyPr>
              <a:lstStyle/>
              <a:p>
                <a:r>
                  <a:rPr lang="en-US" altLang="zh-CN" dirty="0" smtClean="0"/>
                  <a:t>42</a:t>
                </a:r>
                <a:endParaRPr lang="zh-CN" altLang="en-US" dirty="0"/>
              </a:p>
            </p:txBody>
          </p:sp>
          <p:sp>
            <p:nvSpPr>
              <p:cNvPr id="76" name="文本框 75"/>
              <p:cNvSpPr txBox="1"/>
              <p:nvPr/>
            </p:nvSpPr>
            <p:spPr>
              <a:xfrm>
                <a:off x="3746442" y="4575950"/>
                <a:ext cx="461971" cy="369332"/>
              </a:xfrm>
              <a:prstGeom prst="rect">
                <a:avLst/>
              </a:prstGeom>
              <a:noFill/>
            </p:spPr>
            <p:txBody>
              <a:bodyPr wrap="square" rtlCol="0">
                <a:spAutoFit/>
              </a:bodyPr>
              <a:lstStyle/>
              <a:p>
                <a:r>
                  <a:rPr lang="en-US" altLang="zh-CN" dirty="0" smtClean="0"/>
                  <a:t>62</a:t>
                </a:r>
                <a:endParaRPr lang="zh-CN" altLang="en-US" dirty="0"/>
              </a:p>
            </p:txBody>
          </p:sp>
          <p:sp>
            <p:nvSpPr>
              <p:cNvPr id="77" name="文本框 76"/>
              <p:cNvSpPr txBox="1"/>
              <p:nvPr/>
            </p:nvSpPr>
            <p:spPr>
              <a:xfrm>
                <a:off x="3141307" y="2947556"/>
                <a:ext cx="461971" cy="369332"/>
              </a:xfrm>
              <a:prstGeom prst="rect">
                <a:avLst/>
              </a:prstGeom>
              <a:noFill/>
            </p:spPr>
            <p:txBody>
              <a:bodyPr wrap="square" rtlCol="0">
                <a:spAutoFit/>
              </a:bodyPr>
              <a:lstStyle/>
              <a:p>
                <a:r>
                  <a:rPr lang="en-US" altLang="zh-CN" dirty="0" smtClean="0"/>
                  <a:t>80</a:t>
                </a:r>
                <a:endParaRPr lang="zh-CN" altLang="en-US" dirty="0"/>
              </a:p>
            </p:txBody>
          </p:sp>
          <p:sp>
            <p:nvSpPr>
              <p:cNvPr id="78" name="文本框 77"/>
              <p:cNvSpPr txBox="1"/>
              <p:nvPr/>
            </p:nvSpPr>
            <p:spPr>
              <a:xfrm>
                <a:off x="4185088" y="3717630"/>
                <a:ext cx="461971" cy="369332"/>
              </a:xfrm>
              <a:prstGeom prst="rect">
                <a:avLst/>
              </a:prstGeom>
              <a:noFill/>
            </p:spPr>
            <p:txBody>
              <a:bodyPr wrap="square" rtlCol="0">
                <a:spAutoFit/>
              </a:bodyPr>
              <a:lstStyle/>
              <a:p>
                <a:r>
                  <a:rPr lang="en-US" altLang="zh-CN" dirty="0" smtClean="0"/>
                  <a:t>71</a:t>
                </a:r>
                <a:endParaRPr lang="zh-CN" altLang="en-US" dirty="0"/>
              </a:p>
            </p:txBody>
          </p:sp>
          <p:sp>
            <p:nvSpPr>
              <p:cNvPr id="79" name="文本框 78"/>
              <p:cNvSpPr txBox="1"/>
              <p:nvPr/>
            </p:nvSpPr>
            <p:spPr>
              <a:xfrm>
                <a:off x="7165695" y="4301426"/>
                <a:ext cx="461971" cy="369332"/>
              </a:xfrm>
              <a:prstGeom prst="rect">
                <a:avLst/>
              </a:prstGeom>
              <a:noFill/>
            </p:spPr>
            <p:txBody>
              <a:bodyPr wrap="square" rtlCol="0">
                <a:spAutoFit/>
              </a:bodyPr>
              <a:lstStyle/>
              <a:p>
                <a:r>
                  <a:rPr lang="en-US" altLang="zh-CN" dirty="0" smtClean="0"/>
                  <a:t>86</a:t>
                </a:r>
                <a:endParaRPr lang="zh-CN" altLang="en-US" dirty="0"/>
              </a:p>
            </p:txBody>
          </p:sp>
          <p:sp>
            <p:nvSpPr>
              <p:cNvPr id="80" name="文本框 79"/>
              <p:cNvSpPr txBox="1"/>
              <p:nvPr/>
            </p:nvSpPr>
            <p:spPr>
              <a:xfrm>
                <a:off x="8955200" y="3222174"/>
                <a:ext cx="555349" cy="369332"/>
              </a:xfrm>
              <a:prstGeom prst="rect">
                <a:avLst/>
              </a:prstGeom>
              <a:noFill/>
            </p:spPr>
            <p:txBody>
              <a:bodyPr wrap="square" rtlCol="0">
                <a:spAutoFit/>
              </a:bodyPr>
              <a:lstStyle/>
              <a:p>
                <a:r>
                  <a:rPr lang="en-US" altLang="zh-CN" dirty="0" smtClean="0"/>
                  <a:t>105</a:t>
                </a:r>
                <a:endParaRPr lang="zh-CN" altLang="en-US" dirty="0"/>
              </a:p>
            </p:txBody>
          </p:sp>
          <p:sp>
            <p:nvSpPr>
              <p:cNvPr id="81" name="文本框 80"/>
              <p:cNvSpPr txBox="1"/>
              <p:nvPr/>
            </p:nvSpPr>
            <p:spPr>
              <a:xfrm>
                <a:off x="7432024" y="3214980"/>
                <a:ext cx="461971" cy="369332"/>
              </a:xfrm>
              <a:prstGeom prst="rect">
                <a:avLst/>
              </a:prstGeom>
              <a:noFill/>
            </p:spPr>
            <p:txBody>
              <a:bodyPr wrap="square" rtlCol="0">
                <a:spAutoFit/>
              </a:bodyPr>
              <a:lstStyle/>
              <a:p>
                <a:r>
                  <a:rPr lang="en-US" altLang="zh-CN" dirty="0" smtClean="0"/>
                  <a:t>47</a:t>
                </a:r>
                <a:endParaRPr lang="zh-CN" altLang="en-US" dirty="0"/>
              </a:p>
            </p:txBody>
          </p:sp>
          <p:sp>
            <p:nvSpPr>
              <p:cNvPr id="82" name="文本框 81"/>
              <p:cNvSpPr txBox="1"/>
              <p:nvPr/>
            </p:nvSpPr>
            <p:spPr>
              <a:xfrm>
                <a:off x="5849366" y="3096461"/>
                <a:ext cx="461971" cy="369332"/>
              </a:xfrm>
              <a:prstGeom prst="rect">
                <a:avLst/>
              </a:prstGeom>
              <a:noFill/>
            </p:spPr>
            <p:txBody>
              <a:bodyPr wrap="square" rtlCol="0">
                <a:spAutoFit/>
              </a:bodyPr>
              <a:lstStyle/>
              <a:p>
                <a:r>
                  <a:rPr lang="en-US" altLang="zh-CN" dirty="0" smtClean="0"/>
                  <a:t>64</a:t>
                </a:r>
                <a:endParaRPr lang="zh-CN" altLang="en-US" dirty="0"/>
              </a:p>
            </p:txBody>
          </p:sp>
          <p:sp>
            <p:nvSpPr>
              <p:cNvPr id="83" name="文本框 82"/>
              <p:cNvSpPr txBox="1"/>
              <p:nvPr/>
            </p:nvSpPr>
            <p:spPr>
              <a:xfrm>
                <a:off x="4659711" y="5270851"/>
                <a:ext cx="461971" cy="369332"/>
              </a:xfrm>
              <a:prstGeom prst="rect">
                <a:avLst/>
              </a:prstGeom>
              <a:noFill/>
            </p:spPr>
            <p:txBody>
              <a:bodyPr wrap="square" rtlCol="0">
                <a:spAutoFit/>
              </a:bodyPr>
              <a:lstStyle/>
              <a:p>
                <a:r>
                  <a:rPr lang="en-US" altLang="zh-CN" dirty="0" smtClean="0"/>
                  <a:t>54</a:t>
                </a:r>
                <a:endParaRPr lang="zh-CN" altLang="en-US" dirty="0"/>
              </a:p>
            </p:txBody>
          </p:sp>
          <p:sp>
            <p:nvSpPr>
              <p:cNvPr id="84" name="文本框 83"/>
              <p:cNvSpPr txBox="1"/>
              <p:nvPr/>
            </p:nvSpPr>
            <p:spPr>
              <a:xfrm>
                <a:off x="5699282" y="4359539"/>
                <a:ext cx="461971" cy="369332"/>
              </a:xfrm>
              <a:prstGeom prst="rect">
                <a:avLst/>
              </a:prstGeom>
              <a:noFill/>
            </p:spPr>
            <p:txBody>
              <a:bodyPr wrap="square" rtlCol="0">
                <a:spAutoFit/>
              </a:bodyPr>
              <a:lstStyle/>
              <a:p>
                <a:r>
                  <a:rPr lang="en-US" altLang="zh-CN" dirty="0" smtClean="0"/>
                  <a:t>86</a:t>
                </a:r>
                <a:endParaRPr lang="zh-CN" altLang="en-US" dirty="0"/>
              </a:p>
            </p:txBody>
          </p:sp>
          <p:sp>
            <p:nvSpPr>
              <p:cNvPr id="85" name="文本框 84"/>
              <p:cNvSpPr txBox="1"/>
              <p:nvPr/>
            </p:nvSpPr>
            <p:spPr>
              <a:xfrm>
                <a:off x="4593881" y="4227265"/>
                <a:ext cx="461971" cy="369332"/>
              </a:xfrm>
              <a:prstGeom prst="rect">
                <a:avLst/>
              </a:prstGeom>
              <a:noFill/>
            </p:spPr>
            <p:txBody>
              <a:bodyPr wrap="square" rtlCol="0">
                <a:spAutoFit/>
              </a:bodyPr>
              <a:lstStyle/>
              <a:p>
                <a:r>
                  <a:rPr lang="en-US" altLang="zh-CN" dirty="0" smtClean="0"/>
                  <a:t>96</a:t>
                </a:r>
                <a:endParaRPr lang="zh-CN" altLang="en-US" dirty="0"/>
              </a:p>
            </p:txBody>
          </p:sp>
          <p:sp>
            <p:nvSpPr>
              <p:cNvPr id="86" name="文本框 85"/>
              <p:cNvSpPr txBox="1"/>
              <p:nvPr/>
            </p:nvSpPr>
            <p:spPr>
              <a:xfrm>
                <a:off x="3560029" y="3545753"/>
                <a:ext cx="461971" cy="369332"/>
              </a:xfrm>
              <a:prstGeom prst="rect">
                <a:avLst/>
              </a:prstGeom>
              <a:noFill/>
            </p:spPr>
            <p:txBody>
              <a:bodyPr wrap="square" rtlCol="0">
                <a:spAutoFit/>
              </a:bodyPr>
              <a:lstStyle/>
              <a:p>
                <a:r>
                  <a:rPr lang="en-US" altLang="zh-CN" dirty="0" smtClean="0"/>
                  <a:t>62</a:t>
                </a:r>
                <a:endParaRPr lang="zh-CN" altLang="en-US" dirty="0"/>
              </a:p>
            </p:txBody>
          </p:sp>
          <p:sp>
            <p:nvSpPr>
              <p:cNvPr id="87" name="文本框 86"/>
              <p:cNvSpPr txBox="1"/>
              <p:nvPr/>
            </p:nvSpPr>
            <p:spPr>
              <a:xfrm>
                <a:off x="2526668" y="3861578"/>
                <a:ext cx="461971" cy="369332"/>
              </a:xfrm>
              <a:prstGeom prst="rect">
                <a:avLst/>
              </a:prstGeom>
              <a:noFill/>
            </p:spPr>
            <p:txBody>
              <a:bodyPr wrap="square" rtlCol="0">
                <a:spAutoFit/>
              </a:bodyPr>
              <a:lstStyle/>
              <a:p>
                <a:r>
                  <a:rPr lang="en-US" altLang="zh-CN" dirty="0" smtClean="0"/>
                  <a:t>82</a:t>
                </a:r>
                <a:endParaRPr lang="zh-CN" altLang="en-US" dirty="0"/>
              </a:p>
            </p:txBody>
          </p:sp>
          <p:sp>
            <p:nvSpPr>
              <p:cNvPr id="88" name="文本框 87"/>
              <p:cNvSpPr txBox="1"/>
              <p:nvPr/>
            </p:nvSpPr>
            <p:spPr>
              <a:xfrm>
                <a:off x="5076953" y="4681397"/>
                <a:ext cx="611712" cy="369332"/>
              </a:xfrm>
              <a:prstGeom prst="rect">
                <a:avLst/>
              </a:prstGeom>
              <a:noFill/>
            </p:spPr>
            <p:txBody>
              <a:bodyPr wrap="square" rtlCol="0">
                <a:spAutoFit/>
              </a:bodyPr>
              <a:lstStyle/>
              <a:p>
                <a:r>
                  <a:rPr lang="en-US" altLang="zh-CN" dirty="0" smtClean="0"/>
                  <a:t>102</a:t>
                </a:r>
                <a:endParaRPr lang="zh-CN" altLang="en-US" dirty="0"/>
              </a:p>
            </p:txBody>
          </p:sp>
          <p:sp>
            <p:nvSpPr>
              <p:cNvPr id="89" name="文本框 88"/>
              <p:cNvSpPr txBox="1"/>
              <p:nvPr/>
            </p:nvSpPr>
            <p:spPr>
              <a:xfrm>
                <a:off x="6334978" y="3898110"/>
                <a:ext cx="461971" cy="369332"/>
              </a:xfrm>
              <a:prstGeom prst="rect">
                <a:avLst/>
              </a:prstGeom>
              <a:noFill/>
            </p:spPr>
            <p:txBody>
              <a:bodyPr wrap="square" rtlCol="0">
                <a:spAutoFit/>
              </a:bodyPr>
              <a:lstStyle/>
              <a:p>
                <a:r>
                  <a:rPr lang="en-US" altLang="zh-CN" dirty="0" smtClean="0"/>
                  <a:t>90</a:t>
                </a:r>
                <a:endParaRPr lang="zh-CN" altLang="en-US" dirty="0"/>
              </a:p>
            </p:txBody>
          </p:sp>
          <p:sp>
            <p:nvSpPr>
              <p:cNvPr id="90" name="文本框 89"/>
              <p:cNvSpPr txBox="1"/>
              <p:nvPr/>
            </p:nvSpPr>
            <p:spPr>
              <a:xfrm>
                <a:off x="7446724" y="5141889"/>
                <a:ext cx="461971" cy="369332"/>
              </a:xfrm>
              <a:prstGeom prst="rect">
                <a:avLst/>
              </a:prstGeom>
              <a:noFill/>
            </p:spPr>
            <p:txBody>
              <a:bodyPr wrap="square" rtlCol="0">
                <a:spAutoFit/>
              </a:bodyPr>
              <a:lstStyle/>
              <a:p>
                <a:r>
                  <a:rPr lang="en-US" altLang="zh-CN" dirty="0" smtClean="0"/>
                  <a:t>82</a:t>
                </a:r>
                <a:endParaRPr lang="zh-CN" altLang="en-US" dirty="0"/>
              </a:p>
            </p:txBody>
          </p:sp>
          <p:sp>
            <p:nvSpPr>
              <p:cNvPr id="91" name="文本框 90"/>
              <p:cNvSpPr txBox="1"/>
              <p:nvPr/>
            </p:nvSpPr>
            <p:spPr>
              <a:xfrm>
                <a:off x="8395274" y="4398732"/>
                <a:ext cx="461971" cy="369332"/>
              </a:xfrm>
              <a:prstGeom prst="rect">
                <a:avLst/>
              </a:prstGeom>
              <a:noFill/>
            </p:spPr>
            <p:txBody>
              <a:bodyPr wrap="square" rtlCol="0">
                <a:spAutoFit/>
              </a:bodyPr>
              <a:lstStyle/>
              <a:p>
                <a:r>
                  <a:rPr lang="en-US" altLang="zh-CN" dirty="0" smtClean="0"/>
                  <a:t>38</a:t>
                </a:r>
                <a:endParaRPr lang="zh-CN" altLang="en-US" dirty="0"/>
              </a:p>
            </p:txBody>
          </p:sp>
          <p:sp>
            <p:nvSpPr>
              <p:cNvPr id="92" name="文本框 91"/>
              <p:cNvSpPr txBox="1"/>
              <p:nvPr/>
            </p:nvSpPr>
            <p:spPr>
              <a:xfrm>
                <a:off x="9156968" y="4768533"/>
                <a:ext cx="461971" cy="369332"/>
              </a:xfrm>
              <a:prstGeom prst="rect">
                <a:avLst/>
              </a:prstGeom>
              <a:noFill/>
            </p:spPr>
            <p:txBody>
              <a:bodyPr wrap="square" rtlCol="0">
                <a:spAutoFit/>
              </a:bodyPr>
              <a:lstStyle/>
              <a:p>
                <a:r>
                  <a:rPr lang="en-US" altLang="zh-CN" dirty="0" smtClean="0"/>
                  <a:t>90</a:t>
                </a:r>
                <a:endParaRPr lang="zh-CN" altLang="en-US" dirty="0"/>
              </a:p>
            </p:txBody>
          </p:sp>
          <p:sp>
            <p:nvSpPr>
              <p:cNvPr id="93" name="文本框 92"/>
              <p:cNvSpPr txBox="1"/>
              <p:nvPr/>
            </p:nvSpPr>
            <p:spPr>
              <a:xfrm>
                <a:off x="9007955" y="3878964"/>
                <a:ext cx="461971" cy="369332"/>
              </a:xfrm>
              <a:prstGeom prst="rect">
                <a:avLst/>
              </a:prstGeom>
              <a:noFill/>
            </p:spPr>
            <p:txBody>
              <a:bodyPr wrap="square" rtlCol="0">
                <a:spAutoFit/>
              </a:bodyPr>
              <a:lstStyle/>
              <a:p>
                <a:r>
                  <a:rPr lang="en-US" altLang="zh-CN" dirty="0" smtClean="0"/>
                  <a:t>62</a:t>
                </a:r>
                <a:endParaRPr lang="zh-CN" altLang="en-US" dirty="0"/>
              </a:p>
            </p:txBody>
          </p:sp>
          <p:sp>
            <p:nvSpPr>
              <p:cNvPr id="94" name="文本框 93"/>
              <p:cNvSpPr txBox="1"/>
              <p:nvPr/>
            </p:nvSpPr>
            <p:spPr>
              <a:xfrm>
                <a:off x="10139249" y="3499086"/>
                <a:ext cx="461971" cy="369332"/>
              </a:xfrm>
              <a:prstGeom prst="rect">
                <a:avLst/>
              </a:prstGeom>
              <a:noFill/>
            </p:spPr>
            <p:txBody>
              <a:bodyPr wrap="square" rtlCol="0">
                <a:spAutoFit/>
              </a:bodyPr>
              <a:lstStyle/>
              <a:p>
                <a:r>
                  <a:rPr lang="en-US" altLang="zh-CN" dirty="0" smtClean="0"/>
                  <a:t>82</a:t>
                </a:r>
                <a:endParaRPr lang="zh-CN" altLang="en-US" dirty="0"/>
              </a:p>
            </p:txBody>
          </p:sp>
        </p:grpSp>
        <p:sp>
          <p:nvSpPr>
            <p:cNvPr id="96" name="文本框 95"/>
            <p:cNvSpPr txBox="1"/>
            <p:nvPr/>
          </p:nvSpPr>
          <p:spPr>
            <a:xfrm>
              <a:off x="9841117" y="5477347"/>
              <a:ext cx="1068309"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pSp>
    </p:spTree>
    <p:extLst>
      <p:ext uri="{BB962C8B-B14F-4D97-AF65-F5344CB8AC3E}">
        <p14:creationId xmlns:p14="http://schemas.microsoft.com/office/powerpoint/2010/main" val="172210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295401" y="869133"/>
            <a:ext cx="455313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个产地的产量和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个销地的销量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表格 4"/>
          <p:cNvGraphicFramePr>
            <a:graphicFrameLocks noGrp="1"/>
          </p:cNvGraphicFramePr>
          <p:nvPr>
            <p:extLst/>
          </p:nvPr>
        </p:nvGraphicFramePr>
        <p:xfrm>
          <a:off x="1606487" y="1615959"/>
          <a:ext cx="8128001" cy="792480"/>
        </p:xfrm>
        <a:graphic>
          <a:graphicData uri="http://schemas.openxmlformats.org/drawingml/2006/table">
            <a:tbl>
              <a:tblPr firstRow="1" bandRow="1">
                <a:tableStyleId>{5C22544A-7EE6-4342-B048-85BDC9FD1C3A}</a:tableStyleId>
              </a:tblPr>
              <a:tblGrid>
                <a:gridCol w="1161143"/>
                <a:gridCol w="1161143"/>
                <a:gridCol w="1161143"/>
                <a:gridCol w="1161143"/>
                <a:gridCol w="1161143"/>
                <a:gridCol w="1161143"/>
                <a:gridCol w="1161143"/>
              </a:tblGrid>
              <a:tr h="370840">
                <a:tc>
                  <a:txBody>
                    <a:bodyPr/>
                    <a:lstStyle/>
                    <a:p>
                      <a:pPr algn="ct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产地</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a1</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a2</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a3</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a4</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a5</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a6</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产量</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1200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900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800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850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600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550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graphicFrame>
        <p:nvGraphicFramePr>
          <p:cNvPr id="6" name="表格 5"/>
          <p:cNvGraphicFramePr>
            <a:graphicFrameLocks noGrp="1"/>
          </p:cNvGraphicFramePr>
          <p:nvPr>
            <p:extLst/>
          </p:nvPr>
        </p:nvGraphicFramePr>
        <p:xfrm>
          <a:off x="1633648" y="2765749"/>
          <a:ext cx="6188545" cy="792480"/>
        </p:xfrm>
        <a:graphic>
          <a:graphicData uri="http://schemas.openxmlformats.org/drawingml/2006/table">
            <a:tbl>
              <a:tblPr firstRow="1" bandRow="1">
                <a:tableStyleId>{5C22544A-7EE6-4342-B048-85BDC9FD1C3A}</a:tableStyleId>
              </a:tblPr>
              <a:tblGrid>
                <a:gridCol w="1237709"/>
                <a:gridCol w="1237709"/>
                <a:gridCol w="1237709"/>
                <a:gridCol w="1237709"/>
                <a:gridCol w="1237709"/>
              </a:tblGrid>
              <a:tr h="370840">
                <a:tc>
                  <a:txBody>
                    <a:bodyPr/>
                    <a:lstStyle/>
                    <a:p>
                      <a:pPr algn="ct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销地</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b1</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b2</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b3</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b4</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销量</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1800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1200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1000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900</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
        <p:nvSpPr>
          <p:cNvPr id="7" name="文本框 6"/>
          <p:cNvSpPr txBox="1"/>
          <p:nvPr/>
        </p:nvSpPr>
        <p:spPr>
          <a:xfrm>
            <a:off x="1295401" y="3811086"/>
            <a:ext cx="8093043"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问题：已知铁路运价为吨公里为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元，公路的吨公里运价</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0.35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元，如何安排产销及运输路线，使得总运费最小。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1295401" y="4807390"/>
            <a:ext cx="9686452"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问题分析：由于是典型的运输问题因此设第</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个发点到第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j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个收点的运输费用为</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cij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，运输量为</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xij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07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295401" y="973549"/>
            <a:ext cx="170205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目标函数：</a:t>
            </a:r>
            <a:endParaRPr lang="zh-CN" altLang="en-US" sz="2400" dirty="0">
              <a:latin typeface="华文新魏" panose="02010800040101010101" pitchFamily="2" charset="-122"/>
              <a:ea typeface="华文新魏" panose="02010800040101010101" pitchFamily="2" charset="-122"/>
            </a:endParaRPr>
          </a:p>
        </p:txBody>
      </p:sp>
      <p:graphicFrame>
        <p:nvGraphicFramePr>
          <p:cNvPr id="5" name="对象 4"/>
          <p:cNvGraphicFramePr>
            <a:graphicFrameLocks noChangeAspect="1"/>
          </p:cNvGraphicFramePr>
          <p:nvPr>
            <p:extLst/>
          </p:nvPr>
        </p:nvGraphicFramePr>
        <p:xfrm>
          <a:off x="3863378" y="724278"/>
          <a:ext cx="2057588" cy="960208"/>
        </p:xfrm>
        <a:graphic>
          <a:graphicData uri="http://schemas.openxmlformats.org/presentationml/2006/ole">
            <mc:AlternateContent xmlns:mc="http://schemas.openxmlformats.org/markup-compatibility/2006">
              <mc:Choice xmlns:v="urn:schemas-microsoft-com:vml" Requires="v">
                <p:oleObj spid="_x0000_s8386" name="Equation" r:id="rId3" imgW="952200" imgH="444240" progId="Equation.DSMT4">
                  <p:embed/>
                </p:oleObj>
              </mc:Choice>
              <mc:Fallback>
                <p:oleObj name="Equation" r:id="rId3" imgW="952200" imgH="444240" progId="Equation.DSMT4">
                  <p:embed/>
                  <p:pic>
                    <p:nvPicPr>
                      <p:cNvPr id="0" name=""/>
                      <p:cNvPicPr/>
                      <p:nvPr/>
                    </p:nvPicPr>
                    <p:blipFill>
                      <a:blip r:embed="rId4"/>
                      <a:stretch>
                        <a:fillRect/>
                      </a:stretch>
                    </p:blipFill>
                    <p:spPr>
                      <a:xfrm>
                        <a:off x="3863378" y="724278"/>
                        <a:ext cx="2057588" cy="960208"/>
                      </a:xfrm>
                      <a:prstGeom prst="rect">
                        <a:avLst/>
                      </a:prstGeom>
                    </p:spPr>
                  </p:pic>
                </p:oleObj>
              </mc:Fallback>
            </mc:AlternateContent>
          </a:graphicData>
        </a:graphic>
      </p:graphicFrame>
      <p:sp>
        <p:nvSpPr>
          <p:cNvPr id="6" name="文本框 5"/>
          <p:cNvSpPr txBox="1"/>
          <p:nvPr/>
        </p:nvSpPr>
        <p:spPr>
          <a:xfrm>
            <a:off x="1295401" y="2199992"/>
            <a:ext cx="170205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约束条件</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6054316" y="1963768"/>
          <a:ext cx="2935774" cy="934110"/>
        </p:xfrm>
        <a:graphic>
          <a:graphicData uri="http://schemas.openxmlformats.org/presentationml/2006/ole">
            <mc:AlternateContent xmlns:mc="http://schemas.openxmlformats.org/markup-compatibility/2006">
              <mc:Choice xmlns:v="urn:schemas-microsoft-com:vml" Requires="v">
                <p:oleObj spid="_x0000_s8387" name="Equation" r:id="rId5" imgW="1396800" imgH="444240" progId="Equation.DSMT4">
                  <p:embed/>
                </p:oleObj>
              </mc:Choice>
              <mc:Fallback>
                <p:oleObj name="Equation" r:id="rId5" imgW="1396800" imgH="444240" progId="Equation.DSMT4">
                  <p:embed/>
                  <p:pic>
                    <p:nvPicPr>
                      <p:cNvPr id="0" name=""/>
                      <p:cNvPicPr/>
                      <p:nvPr/>
                    </p:nvPicPr>
                    <p:blipFill>
                      <a:blip r:embed="rId6"/>
                      <a:stretch>
                        <a:fillRect/>
                      </a:stretch>
                    </p:blipFill>
                    <p:spPr>
                      <a:xfrm>
                        <a:off x="6054316" y="1963768"/>
                        <a:ext cx="2935774" cy="934110"/>
                      </a:xfrm>
                      <a:prstGeom prst="rect">
                        <a:avLst/>
                      </a:prstGeom>
                    </p:spPr>
                  </p:pic>
                </p:oleObj>
              </mc:Fallback>
            </mc:AlternateContent>
          </a:graphicData>
        </a:graphic>
      </p:graphicFrame>
      <p:sp>
        <p:nvSpPr>
          <p:cNvPr id="8" name="文本框 7"/>
          <p:cNvSpPr txBox="1"/>
          <p:nvPr/>
        </p:nvSpPr>
        <p:spPr>
          <a:xfrm>
            <a:off x="3360062" y="2199991"/>
            <a:ext cx="1457608" cy="461665"/>
          </a:xfrm>
          <a:prstGeom prst="rect">
            <a:avLst/>
          </a:prstGeom>
          <a:noFill/>
          <a:ln>
            <a:solidFill>
              <a:srgbClr val="92D050"/>
            </a:solidFill>
          </a:ln>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产量约束</a:t>
            </a:r>
            <a:endParaRPr lang="zh-CN" altLang="en-US" sz="2400" dirty="0">
              <a:latin typeface="华文新魏" panose="02010800040101010101" pitchFamily="2" charset="-122"/>
              <a:ea typeface="华文新魏" panose="02010800040101010101" pitchFamily="2" charset="-122"/>
            </a:endParaRPr>
          </a:p>
        </p:txBody>
      </p:sp>
      <p:sp>
        <p:nvSpPr>
          <p:cNvPr id="9" name="文本框 8"/>
          <p:cNvSpPr txBox="1"/>
          <p:nvPr/>
        </p:nvSpPr>
        <p:spPr>
          <a:xfrm>
            <a:off x="3360062" y="3161040"/>
            <a:ext cx="146276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销量约束</a:t>
            </a:r>
            <a:endParaRPr lang="zh-CN" altLang="en-US" sz="2400" dirty="0">
              <a:latin typeface="华文新魏" panose="02010800040101010101" pitchFamily="2" charset="-122"/>
              <a:ea typeface="华文新魏" panose="02010800040101010101" pitchFamily="2" charset="-122"/>
            </a:endParaRPr>
          </a:p>
        </p:txBody>
      </p:sp>
      <p:graphicFrame>
        <p:nvGraphicFramePr>
          <p:cNvPr id="10" name="对象 9"/>
          <p:cNvGraphicFramePr>
            <a:graphicFrameLocks noChangeAspect="1"/>
          </p:cNvGraphicFramePr>
          <p:nvPr>
            <p:extLst/>
          </p:nvPr>
        </p:nvGraphicFramePr>
        <p:xfrm>
          <a:off x="6054316" y="2964873"/>
          <a:ext cx="2987015" cy="883117"/>
        </p:xfrm>
        <a:graphic>
          <a:graphicData uri="http://schemas.openxmlformats.org/presentationml/2006/ole">
            <mc:AlternateContent xmlns:mc="http://schemas.openxmlformats.org/markup-compatibility/2006">
              <mc:Choice xmlns:v="urn:schemas-microsoft-com:vml" Requires="v">
                <p:oleObj spid="_x0000_s8388" name="Equation" r:id="rId7" imgW="1460160" imgH="431640" progId="Equation.DSMT4">
                  <p:embed/>
                </p:oleObj>
              </mc:Choice>
              <mc:Fallback>
                <p:oleObj name="Equation" r:id="rId7" imgW="1460160" imgH="431640" progId="Equation.DSMT4">
                  <p:embed/>
                  <p:pic>
                    <p:nvPicPr>
                      <p:cNvPr id="0" name=""/>
                      <p:cNvPicPr/>
                      <p:nvPr/>
                    </p:nvPicPr>
                    <p:blipFill>
                      <a:blip r:embed="rId8"/>
                      <a:stretch>
                        <a:fillRect/>
                      </a:stretch>
                    </p:blipFill>
                    <p:spPr>
                      <a:xfrm>
                        <a:off x="6054316" y="2964873"/>
                        <a:ext cx="2987015" cy="883117"/>
                      </a:xfrm>
                      <a:prstGeom prst="rect">
                        <a:avLst/>
                      </a:prstGeom>
                    </p:spPr>
                  </p:pic>
                </p:oleObj>
              </mc:Fallback>
            </mc:AlternateContent>
          </a:graphicData>
        </a:graphic>
      </p:graphicFrame>
      <p:sp>
        <p:nvSpPr>
          <p:cNvPr id="11" name="文本框 10"/>
          <p:cNvSpPr txBox="1"/>
          <p:nvPr/>
        </p:nvSpPr>
        <p:spPr>
          <a:xfrm>
            <a:off x="3360062" y="3974471"/>
            <a:ext cx="145760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非负约束</a:t>
            </a:r>
            <a:endParaRPr lang="zh-CN" altLang="en-US" sz="2400" dirty="0">
              <a:latin typeface="华文新魏" panose="02010800040101010101" pitchFamily="2" charset="-122"/>
              <a:ea typeface="华文新魏" panose="02010800040101010101" pitchFamily="2" charset="-122"/>
            </a:endParaRPr>
          </a:p>
        </p:txBody>
      </p:sp>
      <p:sp>
        <p:nvSpPr>
          <p:cNvPr id="12" name="文本框 11"/>
          <p:cNvSpPr txBox="1"/>
          <p:nvPr/>
        </p:nvSpPr>
        <p:spPr>
          <a:xfrm>
            <a:off x="1295401" y="4771176"/>
            <a:ext cx="888069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还有一个需要解决的问题：</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cij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的确定</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cij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是第</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个发点到第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个收点的费用。由于路径的选择不唯一，实际上是选择费用最小的路径。</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3085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r>
              <a:rPr lang="en-US" dirty="0" smtClean="0"/>
              <a:t> </a:t>
            </a:r>
            <a:endParaRPr lang="en-US" dirty="0"/>
          </a:p>
        </p:txBody>
      </p:sp>
      <p:sp>
        <p:nvSpPr>
          <p:cNvPr id="4" name="文本框 3"/>
          <p:cNvSpPr txBox="1"/>
          <p:nvPr/>
        </p:nvSpPr>
        <p:spPr>
          <a:xfrm>
            <a:off x="1167897" y="769545"/>
            <a:ext cx="8809022"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如果把每一条边上的权换成吨公里的费用，则发点到收点的费用单价</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c</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就是从发点到收点的最短路。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67897" y="1692934"/>
            <a:ext cx="243538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单价矩阵的计算</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67897" y="2272360"/>
            <a:ext cx="209135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、图的标定</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pSp>
        <p:nvGrpSpPr>
          <p:cNvPr id="75" name="组合 74"/>
          <p:cNvGrpSpPr/>
          <p:nvPr/>
        </p:nvGrpSpPr>
        <p:grpSpPr>
          <a:xfrm>
            <a:off x="1035559" y="2715487"/>
            <a:ext cx="9911599" cy="3253513"/>
            <a:chOff x="1035559" y="2715487"/>
            <a:chExt cx="9911599" cy="3253513"/>
          </a:xfrm>
        </p:grpSpPr>
        <p:sp>
          <p:nvSpPr>
            <p:cNvPr id="71" name="文本框 70"/>
            <p:cNvSpPr txBox="1"/>
            <p:nvPr/>
          </p:nvSpPr>
          <p:spPr>
            <a:xfrm>
              <a:off x="2796130" y="5412471"/>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4</a:t>
              </a:r>
              <a:endParaRPr lang="zh-CN" altLang="en-US" sz="2000" i="1" dirty="0">
                <a:latin typeface="Times New Roman" panose="02020603050405020304" pitchFamily="18" charset="0"/>
                <a:cs typeface="Times New Roman" panose="02020603050405020304" pitchFamily="18" charset="0"/>
              </a:endParaRPr>
            </a:p>
          </p:txBody>
        </p:sp>
        <p:grpSp>
          <p:nvGrpSpPr>
            <p:cNvPr id="74" name="组合 73"/>
            <p:cNvGrpSpPr/>
            <p:nvPr/>
          </p:nvGrpSpPr>
          <p:grpSpPr>
            <a:xfrm>
              <a:off x="1035559" y="2715487"/>
              <a:ext cx="9911599" cy="3253513"/>
              <a:chOff x="1073659" y="2715487"/>
              <a:chExt cx="9911599" cy="3253513"/>
            </a:xfrm>
          </p:grpSpPr>
          <p:sp>
            <p:nvSpPr>
              <p:cNvPr id="76" name="文本框 75"/>
              <p:cNvSpPr txBox="1"/>
              <p:nvPr/>
            </p:nvSpPr>
            <p:spPr>
              <a:xfrm>
                <a:off x="10376790" y="4226346"/>
                <a:ext cx="608468"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a:t>
                </a:r>
                <a:r>
                  <a:rPr lang="en-US" altLang="zh-CN" sz="2000" dirty="0" smtClean="0">
                    <a:latin typeface="Times New Roman" panose="02020603050405020304" pitchFamily="18" charset="0"/>
                    <a:cs typeface="Times New Roman" panose="02020603050405020304" pitchFamily="18" charset="0"/>
                  </a:rPr>
                  <a:t>14</a:t>
                </a:r>
                <a:endParaRPr lang="zh-CN" altLang="en-US" sz="2000" i="1" dirty="0">
                  <a:latin typeface="Times New Roman" panose="02020603050405020304" pitchFamily="18" charset="0"/>
                  <a:cs typeface="Times New Roman" panose="02020603050405020304" pitchFamily="18" charset="0"/>
                </a:endParaRPr>
              </a:p>
            </p:txBody>
          </p:sp>
          <p:grpSp>
            <p:nvGrpSpPr>
              <p:cNvPr id="73" name="组合 72"/>
              <p:cNvGrpSpPr/>
              <p:nvPr/>
            </p:nvGrpSpPr>
            <p:grpSpPr>
              <a:xfrm>
                <a:off x="1073659" y="2715487"/>
                <a:ext cx="9791567" cy="3253513"/>
                <a:chOff x="1054609" y="2731383"/>
                <a:chExt cx="9791567" cy="3253513"/>
              </a:xfrm>
            </p:grpSpPr>
            <p:grpSp>
              <p:nvGrpSpPr>
                <p:cNvPr id="7" name="组合 6"/>
                <p:cNvGrpSpPr/>
                <p:nvPr/>
              </p:nvGrpSpPr>
              <p:grpSpPr>
                <a:xfrm>
                  <a:off x="1054609" y="2731383"/>
                  <a:ext cx="9791567" cy="3253513"/>
                  <a:chOff x="1117859" y="2685499"/>
                  <a:chExt cx="9791567" cy="3253513"/>
                </a:xfrm>
              </p:grpSpPr>
              <p:grpSp>
                <p:nvGrpSpPr>
                  <p:cNvPr id="8" name="组合 7"/>
                  <p:cNvGrpSpPr/>
                  <p:nvPr/>
                </p:nvGrpSpPr>
                <p:grpSpPr>
                  <a:xfrm>
                    <a:off x="1117859" y="2685499"/>
                    <a:ext cx="9785345" cy="3187319"/>
                    <a:chOff x="846256" y="2711516"/>
                    <a:chExt cx="9785345" cy="3187319"/>
                  </a:xfrm>
                </p:grpSpPr>
                <p:cxnSp>
                  <p:nvCxnSpPr>
                    <p:cNvPr id="10" name="直接连接符 9"/>
                    <p:cNvCxnSpPr/>
                    <p:nvPr/>
                  </p:nvCxnSpPr>
                  <p:spPr>
                    <a:xfrm flipH="1">
                      <a:off x="2136618" y="3204927"/>
                      <a:ext cx="452673" cy="87818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2589292" y="3204927"/>
                      <a:ext cx="1466660" cy="1524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3603279" y="3357327"/>
                      <a:ext cx="452673" cy="87818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32092" y="4083113"/>
                      <a:ext cx="528872" cy="14123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535787" y="3730028"/>
                      <a:ext cx="966458" cy="129602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27423" y="4242555"/>
                      <a:ext cx="908363" cy="75495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603279" y="3730028"/>
                      <a:ext cx="1898966" cy="50548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589291" y="3204927"/>
                      <a:ext cx="1038132" cy="103058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02245" y="3730028"/>
                      <a:ext cx="1016250" cy="146666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636069" y="4235513"/>
                      <a:ext cx="967209" cy="125994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204111" y="4083113"/>
                      <a:ext cx="927980" cy="119505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204111" y="5278170"/>
                      <a:ext cx="1456853" cy="21728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518495" y="5186881"/>
                      <a:ext cx="2082806" cy="980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32091" y="4083113"/>
                      <a:ext cx="1495332" cy="1524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502245" y="3123446"/>
                      <a:ext cx="1450816" cy="59677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934954" y="3158644"/>
                      <a:ext cx="1339913" cy="87001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274867" y="4023446"/>
                      <a:ext cx="326434" cy="116343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518495" y="4023446"/>
                      <a:ext cx="1756372" cy="117324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540377" y="3111626"/>
                      <a:ext cx="412686" cy="208506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510512" y="5026057"/>
                      <a:ext cx="1015878" cy="61425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5502245" y="3720220"/>
                      <a:ext cx="11127" cy="195001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8601301" y="4378042"/>
                      <a:ext cx="1529527" cy="80883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274867" y="4013638"/>
                      <a:ext cx="1883121" cy="36440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46256" y="4982680"/>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a:t>
                      </a:r>
                      <a:r>
                        <a:rPr lang="en-US" altLang="zh-CN" sz="2000" dirty="0" smtClean="0">
                          <a:latin typeface="Times New Roman" panose="02020603050405020304" pitchFamily="18" charset="0"/>
                          <a:cs typeface="Times New Roman" panose="02020603050405020304" pitchFamily="18" charset="0"/>
                        </a:rPr>
                        <a:t>1</a:t>
                      </a:r>
                      <a:endParaRPr lang="zh-CN" altLang="en-US" sz="2000" i="1"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6746720" y="2730361"/>
                      <a:ext cx="55346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v10</a:t>
                      </a:r>
                      <a:endParaRPr lang="zh-CN" altLang="en-US" sz="2000" i="1"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461637" y="5498725"/>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v8</a:t>
                      </a:r>
                      <a:endParaRPr lang="zh-CN" altLang="en-US" sz="2000" i="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2286256" y="2814870"/>
                      <a:ext cx="466252"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v3</a:t>
                      </a:r>
                      <a:endParaRPr lang="zh-CN" altLang="en-US" sz="2000" i="1"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8274867" y="3014925"/>
                      <a:ext cx="2002834" cy="99871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130828" y="3011942"/>
                      <a:ext cx="146873" cy="134541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438084" y="5115462"/>
                      <a:ext cx="569871"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v13</a:t>
                      </a:r>
                      <a:endParaRPr lang="zh-CN" altLang="en-US" sz="2000" i="1"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10056835" y="2711516"/>
                      <a:ext cx="574766"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v15</a:t>
                      </a:r>
                      <a:endParaRPr lang="zh-CN" altLang="en-US" sz="2000" i="1"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3398261" y="4252363"/>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v5</a:t>
                      </a:r>
                      <a:endParaRPr lang="zh-CN" altLang="en-US" sz="2000" i="1"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8048021" y="3563536"/>
                      <a:ext cx="553279"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v12</a:t>
                      </a:r>
                      <a:endParaRPr lang="zh-CN" altLang="en-US" sz="2000" i="1"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5297791" y="3313068"/>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v9</a:t>
                      </a:r>
                      <a:endParaRPr lang="zh-CN" altLang="en-US" sz="2000" i="1"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6368924" y="5191785"/>
                      <a:ext cx="564088"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v11</a:t>
                      </a:r>
                      <a:endParaRPr lang="zh-CN" altLang="en-US" sz="2000" i="1"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1312508" y="4413139"/>
                      <a:ext cx="461971" cy="369332"/>
                    </a:xfrm>
                    <a:prstGeom prst="rect">
                      <a:avLst/>
                    </a:prstGeom>
                    <a:noFill/>
                  </p:spPr>
                  <p:txBody>
                    <a:bodyPr wrap="square" rtlCol="0">
                      <a:spAutoFit/>
                    </a:bodyPr>
                    <a:lstStyle/>
                    <a:p>
                      <a:r>
                        <a:rPr lang="en-US" altLang="zh-CN" dirty="0" smtClean="0"/>
                        <a:t>74</a:t>
                      </a:r>
                      <a:endParaRPr lang="zh-CN" altLang="en-US" dirty="0"/>
                    </a:p>
                  </p:txBody>
                </p:sp>
                <p:sp>
                  <p:nvSpPr>
                    <p:cNvPr id="46" name="文本框 45"/>
                    <p:cNvSpPr txBox="1"/>
                    <p:nvPr/>
                  </p:nvSpPr>
                  <p:spPr>
                    <a:xfrm>
                      <a:off x="3049579" y="4837668"/>
                      <a:ext cx="461971" cy="369332"/>
                    </a:xfrm>
                    <a:prstGeom prst="rect">
                      <a:avLst/>
                    </a:prstGeom>
                    <a:noFill/>
                  </p:spPr>
                  <p:txBody>
                    <a:bodyPr wrap="square" rtlCol="0">
                      <a:spAutoFit/>
                    </a:bodyPr>
                    <a:lstStyle/>
                    <a:p>
                      <a:r>
                        <a:rPr lang="en-US" altLang="zh-CN" dirty="0" smtClean="0"/>
                        <a:t>82</a:t>
                      </a:r>
                      <a:endParaRPr lang="zh-CN" altLang="en-US" dirty="0"/>
                    </a:p>
                  </p:txBody>
                </p:sp>
                <p:sp>
                  <p:nvSpPr>
                    <p:cNvPr id="47" name="文本框 46"/>
                    <p:cNvSpPr txBox="1"/>
                    <p:nvPr/>
                  </p:nvSpPr>
                  <p:spPr>
                    <a:xfrm>
                      <a:off x="2267533" y="4486092"/>
                      <a:ext cx="461971" cy="369332"/>
                    </a:xfrm>
                    <a:prstGeom prst="rect">
                      <a:avLst/>
                    </a:prstGeom>
                    <a:noFill/>
                  </p:spPr>
                  <p:txBody>
                    <a:bodyPr wrap="square" rtlCol="0">
                      <a:spAutoFit/>
                    </a:bodyPr>
                    <a:lstStyle/>
                    <a:p>
                      <a:r>
                        <a:rPr lang="en-US" altLang="zh-CN" dirty="0" smtClean="0"/>
                        <a:t>66</a:t>
                      </a:r>
                      <a:endParaRPr lang="zh-CN" altLang="en-US" dirty="0"/>
                    </a:p>
                  </p:txBody>
                </p:sp>
                <p:sp>
                  <p:nvSpPr>
                    <p:cNvPr id="48" name="文本框 47"/>
                    <p:cNvSpPr txBox="1"/>
                    <p:nvPr/>
                  </p:nvSpPr>
                  <p:spPr>
                    <a:xfrm>
                      <a:off x="1943788" y="3405879"/>
                      <a:ext cx="461971" cy="369332"/>
                    </a:xfrm>
                    <a:prstGeom prst="rect">
                      <a:avLst/>
                    </a:prstGeom>
                    <a:noFill/>
                  </p:spPr>
                  <p:txBody>
                    <a:bodyPr wrap="square" rtlCol="0">
                      <a:spAutoFit/>
                    </a:bodyPr>
                    <a:lstStyle/>
                    <a:p>
                      <a:r>
                        <a:rPr lang="en-US" altLang="zh-CN" dirty="0" smtClean="0"/>
                        <a:t>72</a:t>
                      </a:r>
                      <a:endParaRPr lang="zh-CN" altLang="en-US" dirty="0"/>
                    </a:p>
                  </p:txBody>
                </p:sp>
                <p:sp>
                  <p:nvSpPr>
                    <p:cNvPr id="49" name="文本框 48"/>
                    <p:cNvSpPr txBox="1"/>
                    <p:nvPr/>
                  </p:nvSpPr>
                  <p:spPr>
                    <a:xfrm>
                      <a:off x="1617307" y="5341353"/>
                      <a:ext cx="461971" cy="369332"/>
                    </a:xfrm>
                    <a:prstGeom prst="rect">
                      <a:avLst/>
                    </a:prstGeom>
                    <a:noFill/>
                  </p:spPr>
                  <p:txBody>
                    <a:bodyPr wrap="square" rtlCol="0">
                      <a:spAutoFit/>
                    </a:bodyPr>
                    <a:lstStyle/>
                    <a:p>
                      <a:r>
                        <a:rPr lang="en-US" altLang="zh-CN" dirty="0" smtClean="0"/>
                        <a:t>45</a:t>
                      </a:r>
                      <a:endParaRPr lang="zh-CN" altLang="en-US" dirty="0"/>
                    </a:p>
                  </p:txBody>
                </p:sp>
                <p:sp>
                  <p:nvSpPr>
                    <p:cNvPr id="50" name="文本框 49"/>
                    <p:cNvSpPr txBox="1"/>
                    <p:nvPr/>
                  </p:nvSpPr>
                  <p:spPr>
                    <a:xfrm>
                      <a:off x="3027885" y="3430511"/>
                      <a:ext cx="461971" cy="369332"/>
                    </a:xfrm>
                    <a:prstGeom prst="rect">
                      <a:avLst/>
                    </a:prstGeom>
                    <a:noFill/>
                  </p:spPr>
                  <p:txBody>
                    <a:bodyPr wrap="square" rtlCol="0">
                      <a:spAutoFit/>
                    </a:bodyPr>
                    <a:lstStyle/>
                    <a:p>
                      <a:r>
                        <a:rPr lang="en-US" altLang="zh-CN" dirty="0" smtClean="0"/>
                        <a:t>42</a:t>
                      </a:r>
                      <a:endParaRPr lang="zh-CN" altLang="en-US" dirty="0"/>
                    </a:p>
                  </p:txBody>
                </p:sp>
                <p:sp>
                  <p:nvSpPr>
                    <p:cNvPr id="51" name="文本框 50"/>
                    <p:cNvSpPr txBox="1"/>
                    <p:nvPr/>
                  </p:nvSpPr>
                  <p:spPr>
                    <a:xfrm>
                      <a:off x="3746442" y="4575950"/>
                      <a:ext cx="461971" cy="369332"/>
                    </a:xfrm>
                    <a:prstGeom prst="rect">
                      <a:avLst/>
                    </a:prstGeom>
                    <a:noFill/>
                  </p:spPr>
                  <p:txBody>
                    <a:bodyPr wrap="square" rtlCol="0">
                      <a:spAutoFit/>
                    </a:bodyPr>
                    <a:lstStyle/>
                    <a:p>
                      <a:r>
                        <a:rPr lang="en-US" altLang="zh-CN" dirty="0" smtClean="0"/>
                        <a:t>62</a:t>
                      </a:r>
                      <a:endParaRPr lang="zh-CN" altLang="en-US" dirty="0"/>
                    </a:p>
                  </p:txBody>
                </p:sp>
                <p:sp>
                  <p:nvSpPr>
                    <p:cNvPr id="52" name="文本框 51"/>
                    <p:cNvSpPr txBox="1"/>
                    <p:nvPr/>
                  </p:nvSpPr>
                  <p:spPr>
                    <a:xfrm>
                      <a:off x="3141307" y="2947556"/>
                      <a:ext cx="461971" cy="369332"/>
                    </a:xfrm>
                    <a:prstGeom prst="rect">
                      <a:avLst/>
                    </a:prstGeom>
                    <a:noFill/>
                  </p:spPr>
                  <p:txBody>
                    <a:bodyPr wrap="square" rtlCol="0">
                      <a:spAutoFit/>
                    </a:bodyPr>
                    <a:lstStyle/>
                    <a:p>
                      <a:r>
                        <a:rPr lang="en-US" altLang="zh-CN" dirty="0" smtClean="0"/>
                        <a:t>80</a:t>
                      </a:r>
                      <a:endParaRPr lang="zh-CN" altLang="en-US" dirty="0"/>
                    </a:p>
                  </p:txBody>
                </p:sp>
                <p:sp>
                  <p:nvSpPr>
                    <p:cNvPr id="53" name="文本框 52"/>
                    <p:cNvSpPr txBox="1"/>
                    <p:nvPr/>
                  </p:nvSpPr>
                  <p:spPr>
                    <a:xfrm>
                      <a:off x="4185088" y="3717630"/>
                      <a:ext cx="461971" cy="369332"/>
                    </a:xfrm>
                    <a:prstGeom prst="rect">
                      <a:avLst/>
                    </a:prstGeom>
                    <a:noFill/>
                  </p:spPr>
                  <p:txBody>
                    <a:bodyPr wrap="square" rtlCol="0">
                      <a:spAutoFit/>
                    </a:bodyPr>
                    <a:lstStyle/>
                    <a:p>
                      <a:r>
                        <a:rPr lang="en-US" altLang="zh-CN" dirty="0" smtClean="0"/>
                        <a:t>71</a:t>
                      </a:r>
                      <a:endParaRPr lang="zh-CN" altLang="en-US" dirty="0"/>
                    </a:p>
                  </p:txBody>
                </p:sp>
                <p:sp>
                  <p:nvSpPr>
                    <p:cNvPr id="54" name="文本框 53"/>
                    <p:cNvSpPr txBox="1"/>
                    <p:nvPr/>
                  </p:nvSpPr>
                  <p:spPr>
                    <a:xfrm>
                      <a:off x="7165695" y="4301426"/>
                      <a:ext cx="461971" cy="369332"/>
                    </a:xfrm>
                    <a:prstGeom prst="rect">
                      <a:avLst/>
                    </a:prstGeom>
                    <a:noFill/>
                  </p:spPr>
                  <p:txBody>
                    <a:bodyPr wrap="square" rtlCol="0">
                      <a:spAutoFit/>
                    </a:bodyPr>
                    <a:lstStyle/>
                    <a:p>
                      <a:r>
                        <a:rPr lang="en-US" altLang="zh-CN" dirty="0" smtClean="0"/>
                        <a:t>86</a:t>
                      </a:r>
                      <a:endParaRPr lang="zh-CN" altLang="en-US" dirty="0"/>
                    </a:p>
                  </p:txBody>
                </p:sp>
                <p:sp>
                  <p:nvSpPr>
                    <p:cNvPr id="55" name="文本框 54"/>
                    <p:cNvSpPr txBox="1"/>
                    <p:nvPr/>
                  </p:nvSpPr>
                  <p:spPr>
                    <a:xfrm>
                      <a:off x="8955200" y="3222174"/>
                      <a:ext cx="555349" cy="369332"/>
                    </a:xfrm>
                    <a:prstGeom prst="rect">
                      <a:avLst/>
                    </a:prstGeom>
                    <a:noFill/>
                  </p:spPr>
                  <p:txBody>
                    <a:bodyPr wrap="square" rtlCol="0">
                      <a:spAutoFit/>
                    </a:bodyPr>
                    <a:lstStyle/>
                    <a:p>
                      <a:r>
                        <a:rPr lang="en-US" altLang="zh-CN" dirty="0" smtClean="0"/>
                        <a:t>105</a:t>
                      </a:r>
                      <a:endParaRPr lang="zh-CN" altLang="en-US" dirty="0"/>
                    </a:p>
                  </p:txBody>
                </p:sp>
                <p:sp>
                  <p:nvSpPr>
                    <p:cNvPr id="56" name="文本框 55"/>
                    <p:cNvSpPr txBox="1"/>
                    <p:nvPr/>
                  </p:nvSpPr>
                  <p:spPr>
                    <a:xfrm>
                      <a:off x="7432024" y="3214980"/>
                      <a:ext cx="461971" cy="369332"/>
                    </a:xfrm>
                    <a:prstGeom prst="rect">
                      <a:avLst/>
                    </a:prstGeom>
                    <a:noFill/>
                  </p:spPr>
                  <p:txBody>
                    <a:bodyPr wrap="square" rtlCol="0">
                      <a:spAutoFit/>
                    </a:bodyPr>
                    <a:lstStyle/>
                    <a:p>
                      <a:r>
                        <a:rPr lang="en-US" altLang="zh-CN" dirty="0" smtClean="0"/>
                        <a:t>47</a:t>
                      </a:r>
                      <a:endParaRPr lang="zh-CN" altLang="en-US" dirty="0"/>
                    </a:p>
                  </p:txBody>
                </p:sp>
                <p:sp>
                  <p:nvSpPr>
                    <p:cNvPr id="57" name="文本框 56"/>
                    <p:cNvSpPr txBox="1"/>
                    <p:nvPr/>
                  </p:nvSpPr>
                  <p:spPr>
                    <a:xfrm>
                      <a:off x="5849366" y="3096461"/>
                      <a:ext cx="461971" cy="369332"/>
                    </a:xfrm>
                    <a:prstGeom prst="rect">
                      <a:avLst/>
                    </a:prstGeom>
                    <a:noFill/>
                  </p:spPr>
                  <p:txBody>
                    <a:bodyPr wrap="square" rtlCol="0">
                      <a:spAutoFit/>
                    </a:bodyPr>
                    <a:lstStyle/>
                    <a:p>
                      <a:r>
                        <a:rPr lang="en-US" altLang="zh-CN" dirty="0" smtClean="0"/>
                        <a:t>64</a:t>
                      </a:r>
                      <a:endParaRPr lang="zh-CN" altLang="en-US" dirty="0"/>
                    </a:p>
                  </p:txBody>
                </p:sp>
                <p:sp>
                  <p:nvSpPr>
                    <p:cNvPr id="58" name="文本框 57"/>
                    <p:cNvSpPr txBox="1"/>
                    <p:nvPr/>
                  </p:nvSpPr>
                  <p:spPr>
                    <a:xfrm>
                      <a:off x="4659711" y="5270851"/>
                      <a:ext cx="461971" cy="369332"/>
                    </a:xfrm>
                    <a:prstGeom prst="rect">
                      <a:avLst/>
                    </a:prstGeom>
                    <a:noFill/>
                  </p:spPr>
                  <p:txBody>
                    <a:bodyPr wrap="square" rtlCol="0">
                      <a:spAutoFit/>
                    </a:bodyPr>
                    <a:lstStyle/>
                    <a:p>
                      <a:r>
                        <a:rPr lang="en-US" altLang="zh-CN" dirty="0" smtClean="0"/>
                        <a:t>54</a:t>
                      </a:r>
                      <a:endParaRPr lang="zh-CN" altLang="en-US" dirty="0"/>
                    </a:p>
                  </p:txBody>
                </p:sp>
                <p:sp>
                  <p:nvSpPr>
                    <p:cNvPr id="59" name="文本框 58"/>
                    <p:cNvSpPr txBox="1"/>
                    <p:nvPr/>
                  </p:nvSpPr>
                  <p:spPr>
                    <a:xfrm>
                      <a:off x="5699282" y="4359539"/>
                      <a:ext cx="461971" cy="369332"/>
                    </a:xfrm>
                    <a:prstGeom prst="rect">
                      <a:avLst/>
                    </a:prstGeom>
                    <a:noFill/>
                  </p:spPr>
                  <p:txBody>
                    <a:bodyPr wrap="square" rtlCol="0">
                      <a:spAutoFit/>
                    </a:bodyPr>
                    <a:lstStyle/>
                    <a:p>
                      <a:r>
                        <a:rPr lang="en-US" altLang="zh-CN" dirty="0" smtClean="0"/>
                        <a:t>86</a:t>
                      </a:r>
                      <a:endParaRPr lang="zh-CN" altLang="en-US" dirty="0"/>
                    </a:p>
                  </p:txBody>
                </p:sp>
                <p:sp>
                  <p:nvSpPr>
                    <p:cNvPr id="60" name="文本框 59"/>
                    <p:cNvSpPr txBox="1"/>
                    <p:nvPr/>
                  </p:nvSpPr>
                  <p:spPr>
                    <a:xfrm>
                      <a:off x="4593881" y="4227265"/>
                      <a:ext cx="461971" cy="369332"/>
                    </a:xfrm>
                    <a:prstGeom prst="rect">
                      <a:avLst/>
                    </a:prstGeom>
                    <a:noFill/>
                  </p:spPr>
                  <p:txBody>
                    <a:bodyPr wrap="square" rtlCol="0">
                      <a:spAutoFit/>
                    </a:bodyPr>
                    <a:lstStyle/>
                    <a:p>
                      <a:r>
                        <a:rPr lang="en-US" altLang="zh-CN" dirty="0" smtClean="0"/>
                        <a:t>96</a:t>
                      </a:r>
                      <a:endParaRPr lang="zh-CN" altLang="en-US" dirty="0"/>
                    </a:p>
                  </p:txBody>
                </p:sp>
                <p:sp>
                  <p:nvSpPr>
                    <p:cNvPr id="61" name="文本框 60"/>
                    <p:cNvSpPr txBox="1"/>
                    <p:nvPr/>
                  </p:nvSpPr>
                  <p:spPr>
                    <a:xfrm>
                      <a:off x="3560029" y="3545753"/>
                      <a:ext cx="461971" cy="369332"/>
                    </a:xfrm>
                    <a:prstGeom prst="rect">
                      <a:avLst/>
                    </a:prstGeom>
                    <a:noFill/>
                  </p:spPr>
                  <p:txBody>
                    <a:bodyPr wrap="square" rtlCol="0">
                      <a:spAutoFit/>
                    </a:bodyPr>
                    <a:lstStyle/>
                    <a:p>
                      <a:r>
                        <a:rPr lang="en-US" altLang="zh-CN" dirty="0" smtClean="0"/>
                        <a:t>62</a:t>
                      </a:r>
                      <a:endParaRPr lang="zh-CN" altLang="en-US" dirty="0"/>
                    </a:p>
                  </p:txBody>
                </p:sp>
                <p:sp>
                  <p:nvSpPr>
                    <p:cNvPr id="62" name="文本框 61"/>
                    <p:cNvSpPr txBox="1"/>
                    <p:nvPr/>
                  </p:nvSpPr>
                  <p:spPr>
                    <a:xfrm>
                      <a:off x="2526668" y="3861578"/>
                      <a:ext cx="461971" cy="369332"/>
                    </a:xfrm>
                    <a:prstGeom prst="rect">
                      <a:avLst/>
                    </a:prstGeom>
                    <a:noFill/>
                  </p:spPr>
                  <p:txBody>
                    <a:bodyPr wrap="square" rtlCol="0">
                      <a:spAutoFit/>
                    </a:bodyPr>
                    <a:lstStyle/>
                    <a:p>
                      <a:r>
                        <a:rPr lang="en-US" altLang="zh-CN" dirty="0" smtClean="0"/>
                        <a:t>82</a:t>
                      </a:r>
                      <a:endParaRPr lang="zh-CN" altLang="en-US" dirty="0"/>
                    </a:p>
                  </p:txBody>
                </p:sp>
                <p:sp>
                  <p:nvSpPr>
                    <p:cNvPr id="63" name="文本框 62"/>
                    <p:cNvSpPr txBox="1"/>
                    <p:nvPr/>
                  </p:nvSpPr>
                  <p:spPr>
                    <a:xfrm>
                      <a:off x="5076953" y="4681397"/>
                      <a:ext cx="611712" cy="369332"/>
                    </a:xfrm>
                    <a:prstGeom prst="rect">
                      <a:avLst/>
                    </a:prstGeom>
                    <a:noFill/>
                  </p:spPr>
                  <p:txBody>
                    <a:bodyPr wrap="square" rtlCol="0">
                      <a:spAutoFit/>
                    </a:bodyPr>
                    <a:lstStyle/>
                    <a:p>
                      <a:r>
                        <a:rPr lang="en-US" altLang="zh-CN" dirty="0" smtClean="0"/>
                        <a:t>102</a:t>
                      </a:r>
                      <a:endParaRPr lang="zh-CN" altLang="en-US" dirty="0"/>
                    </a:p>
                  </p:txBody>
                </p:sp>
                <p:sp>
                  <p:nvSpPr>
                    <p:cNvPr id="64" name="文本框 63"/>
                    <p:cNvSpPr txBox="1"/>
                    <p:nvPr/>
                  </p:nvSpPr>
                  <p:spPr>
                    <a:xfrm>
                      <a:off x="6334978" y="3898110"/>
                      <a:ext cx="461971" cy="369332"/>
                    </a:xfrm>
                    <a:prstGeom prst="rect">
                      <a:avLst/>
                    </a:prstGeom>
                    <a:noFill/>
                  </p:spPr>
                  <p:txBody>
                    <a:bodyPr wrap="square" rtlCol="0">
                      <a:spAutoFit/>
                    </a:bodyPr>
                    <a:lstStyle/>
                    <a:p>
                      <a:r>
                        <a:rPr lang="en-US" altLang="zh-CN" dirty="0" smtClean="0"/>
                        <a:t>90</a:t>
                      </a:r>
                      <a:endParaRPr lang="zh-CN" altLang="en-US" dirty="0"/>
                    </a:p>
                  </p:txBody>
                </p:sp>
                <p:sp>
                  <p:nvSpPr>
                    <p:cNvPr id="65" name="文本框 64"/>
                    <p:cNvSpPr txBox="1"/>
                    <p:nvPr/>
                  </p:nvSpPr>
                  <p:spPr>
                    <a:xfrm>
                      <a:off x="7446724" y="5141889"/>
                      <a:ext cx="461971" cy="369332"/>
                    </a:xfrm>
                    <a:prstGeom prst="rect">
                      <a:avLst/>
                    </a:prstGeom>
                    <a:noFill/>
                  </p:spPr>
                  <p:txBody>
                    <a:bodyPr wrap="square" rtlCol="0">
                      <a:spAutoFit/>
                    </a:bodyPr>
                    <a:lstStyle/>
                    <a:p>
                      <a:r>
                        <a:rPr lang="en-US" altLang="zh-CN" dirty="0" smtClean="0"/>
                        <a:t>82</a:t>
                      </a:r>
                      <a:endParaRPr lang="zh-CN" altLang="en-US" dirty="0"/>
                    </a:p>
                  </p:txBody>
                </p:sp>
                <p:sp>
                  <p:nvSpPr>
                    <p:cNvPr id="66" name="文本框 65"/>
                    <p:cNvSpPr txBox="1"/>
                    <p:nvPr/>
                  </p:nvSpPr>
                  <p:spPr>
                    <a:xfrm>
                      <a:off x="8395274" y="4398732"/>
                      <a:ext cx="461971" cy="369332"/>
                    </a:xfrm>
                    <a:prstGeom prst="rect">
                      <a:avLst/>
                    </a:prstGeom>
                    <a:noFill/>
                  </p:spPr>
                  <p:txBody>
                    <a:bodyPr wrap="square" rtlCol="0">
                      <a:spAutoFit/>
                    </a:bodyPr>
                    <a:lstStyle/>
                    <a:p>
                      <a:r>
                        <a:rPr lang="en-US" altLang="zh-CN" dirty="0" smtClean="0"/>
                        <a:t>38</a:t>
                      </a:r>
                      <a:endParaRPr lang="zh-CN" altLang="en-US" dirty="0"/>
                    </a:p>
                  </p:txBody>
                </p:sp>
                <p:sp>
                  <p:nvSpPr>
                    <p:cNvPr id="67" name="文本框 66"/>
                    <p:cNvSpPr txBox="1"/>
                    <p:nvPr/>
                  </p:nvSpPr>
                  <p:spPr>
                    <a:xfrm>
                      <a:off x="9156968" y="4768533"/>
                      <a:ext cx="461971" cy="369332"/>
                    </a:xfrm>
                    <a:prstGeom prst="rect">
                      <a:avLst/>
                    </a:prstGeom>
                    <a:noFill/>
                  </p:spPr>
                  <p:txBody>
                    <a:bodyPr wrap="square" rtlCol="0">
                      <a:spAutoFit/>
                    </a:bodyPr>
                    <a:lstStyle/>
                    <a:p>
                      <a:r>
                        <a:rPr lang="en-US" altLang="zh-CN" dirty="0" smtClean="0"/>
                        <a:t>90</a:t>
                      </a:r>
                      <a:endParaRPr lang="zh-CN" altLang="en-US" dirty="0"/>
                    </a:p>
                  </p:txBody>
                </p:sp>
                <p:sp>
                  <p:nvSpPr>
                    <p:cNvPr id="68" name="文本框 67"/>
                    <p:cNvSpPr txBox="1"/>
                    <p:nvPr/>
                  </p:nvSpPr>
                  <p:spPr>
                    <a:xfrm>
                      <a:off x="9007955" y="3878964"/>
                      <a:ext cx="461971" cy="369332"/>
                    </a:xfrm>
                    <a:prstGeom prst="rect">
                      <a:avLst/>
                    </a:prstGeom>
                    <a:noFill/>
                  </p:spPr>
                  <p:txBody>
                    <a:bodyPr wrap="square" rtlCol="0">
                      <a:spAutoFit/>
                    </a:bodyPr>
                    <a:lstStyle/>
                    <a:p>
                      <a:r>
                        <a:rPr lang="en-US" altLang="zh-CN" dirty="0" smtClean="0"/>
                        <a:t>62</a:t>
                      </a:r>
                      <a:endParaRPr lang="zh-CN" altLang="en-US" dirty="0"/>
                    </a:p>
                  </p:txBody>
                </p:sp>
                <p:sp>
                  <p:nvSpPr>
                    <p:cNvPr id="69" name="文本框 68"/>
                    <p:cNvSpPr txBox="1"/>
                    <p:nvPr/>
                  </p:nvSpPr>
                  <p:spPr>
                    <a:xfrm>
                      <a:off x="10139249" y="3499086"/>
                      <a:ext cx="461971" cy="369332"/>
                    </a:xfrm>
                    <a:prstGeom prst="rect">
                      <a:avLst/>
                    </a:prstGeom>
                    <a:noFill/>
                  </p:spPr>
                  <p:txBody>
                    <a:bodyPr wrap="square" rtlCol="0">
                      <a:spAutoFit/>
                    </a:bodyPr>
                    <a:lstStyle/>
                    <a:p>
                      <a:r>
                        <a:rPr lang="en-US" altLang="zh-CN" dirty="0" smtClean="0"/>
                        <a:t>82</a:t>
                      </a:r>
                      <a:endParaRPr lang="zh-CN" altLang="en-US" dirty="0"/>
                    </a:p>
                  </p:txBody>
                </p:sp>
              </p:grpSp>
              <p:sp>
                <p:nvSpPr>
                  <p:cNvPr id="9" name="文本框 8"/>
                  <p:cNvSpPr txBox="1"/>
                  <p:nvPr/>
                </p:nvSpPr>
                <p:spPr>
                  <a:xfrm>
                    <a:off x="9841117" y="5477347"/>
                    <a:ext cx="1068309"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pSp>
            <p:sp>
              <p:nvSpPr>
                <p:cNvPr id="70" name="文本框 69"/>
                <p:cNvSpPr txBox="1"/>
                <p:nvPr/>
              </p:nvSpPr>
              <p:spPr>
                <a:xfrm>
                  <a:off x="4548396" y="4927860"/>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7</a:t>
                  </a:r>
                  <a:endParaRPr lang="zh-CN" altLang="en-US" sz="2000" i="1"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2007127" y="3793858"/>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2</a:t>
                  </a:r>
                  <a:endParaRPr lang="zh-CN" altLang="en-US" sz="2000" i="1" dirty="0">
                    <a:latin typeface="Times New Roman" panose="02020603050405020304" pitchFamily="18" charset="0"/>
                    <a:cs typeface="Times New Roman" panose="02020603050405020304" pitchFamily="18" charset="0"/>
                  </a:endParaRPr>
                </a:p>
              </p:txBody>
            </p:sp>
            <p:sp>
              <p:nvSpPr>
                <p:cNvPr id="77" name="文本框 76"/>
                <p:cNvSpPr txBox="1"/>
                <p:nvPr/>
              </p:nvSpPr>
              <p:spPr>
                <a:xfrm>
                  <a:off x="4261229" y="3084870"/>
                  <a:ext cx="466252" cy="400110"/>
                </a:xfrm>
                <a:prstGeom prst="rect">
                  <a:avLst/>
                </a:prstGeom>
                <a:noFill/>
              </p:spPr>
              <p:txBody>
                <a:bodyPr wrap="square" rtlCol="0">
                  <a:spAutoFit/>
                </a:bodyPr>
                <a:lstStyle/>
                <a:p>
                  <a:r>
                    <a:rPr lang="en-US" altLang="zh-CN" sz="2000" i="1" dirty="0" smtClean="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6</a:t>
                  </a:r>
                  <a:endParaRPr lang="zh-CN" altLang="en-US" sz="2000" i="1" dirty="0">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18360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612618" y="1482753"/>
            <a:ext cx="6394764"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A1=sparse([1,1,2,3,4,5,7,8,9,10,10,11,12,12,13,14],</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[2,4,5,5,5,9,8,9,10,11,12,13,13,15,14,15],</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[74,45,82,42,82,71,54,102,64,90,47,82,38,105,90,82],15,15);</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A2=sparse([2,2,3,5,5,7,9,11,12],[3,4,6,6,7,9,11,12,14],</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[72,66,80,62,62,96,86,86,62],15,15);</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S=0.35*A1+0.16*A2;</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tril</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(S+S');            </a:t>
            </a:r>
            <a:r>
              <a:rPr lang="en-US" altLang="zh-CN" sz="20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0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下三角</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graphallshortestpaths</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a:t>
            </a:r>
            <a:r>
              <a:rPr lang="en-US" altLang="zh-CN" sz="2000" dirty="0" err="1">
                <a:solidFill>
                  <a:srgbClr val="A020F0"/>
                </a:solidFill>
                <a:latin typeface="Times New Roman" panose="02020603050405020304" pitchFamily="18" charset="0"/>
                <a:ea typeface="Microsoft YaHei UI" panose="020B0503020204020204" pitchFamily="34" charset="-122"/>
                <a:cs typeface="Times New Roman" panose="02020603050405020304" pitchFamily="18" charset="0"/>
              </a:rPr>
              <a:t>'directed</a:t>
            </a:r>
            <a:r>
              <a:rPr lang="en-US" altLang="zh-CN" sz="2000" dirty="0">
                <a:solidFill>
                  <a:srgbClr val="A020F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A020F0"/>
                </a:solidFill>
                <a:latin typeface="Times New Roman" panose="02020603050405020304" pitchFamily="18" charset="0"/>
                <a:ea typeface="Microsoft YaHei UI" panose="020B0503020204020204" pitchFamily="34" charset="-122"/>
                <a:cs typeface="Times New Roman" panose="02020603050405020304" pitchFamily="18" charset="0"/>
              </a:rPr>
              <a:t>'false'</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u=[1,3,8,10,13,15];</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v=[5,9,11,12];</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C=</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u,v</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p:txBody>
      </p:sp>
      <p:sp>
        <p:nvSpPr>
          <p:cNvPr id="5" name="矩形 4"/>
          <p:cNvSpPr/>
          <p:nvPr/>
        </p:nvSpPr>
        <p:spPr>
          <a:xfrm>
            <a:off x="7103953" y="2467638"/>
            <a:ext cx="4439216" cy="280076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200" dirty="0"/>
              <a:t>C =</a:t>
            </a:r>
          </a:p>
          <a:p>
            <a:endParaRPr lang="en-US" altLang="zh-CN" sz="2200" dirty="0"/>
          </a:p>
          <a:p>
            <a:r>
              <a:rPr lang="en-US" altLang="zh-CN" sz="2200" dirty="0"/>
              <a:t>   44.4500   69.3000   83.0600   96.8200</a:t>
            </a:r>
          </a:p>
          <a:p>
            <a:r>
              <a:rPr lang="en-US" altLang="zh-CN" sz="2200" dirty="0"/>
              <a:t>   14.7000   39.5500   53.3100   67.0700</a:t>
            </a:r>
          </a:p>
          <a:p>
            <a:r>
              <a:rPr lang="en-US" altLang="zh-CN" sz="2200" dirty="0"/>
              <a:t>   28.8200   34.2600   48.0200   61.7800</a:t>
            </a:r>
          </a:p>
          <a:p>
            <a:r>
              <a:rPr lang="en-US" altLang="zh-CN" sz="2200" dirty="0"/>
              <a:t>   47.2500   22.4000   30.2100   16.4500</a:t>
            </a:r>
          </a:p>
          <a:p>
            <a:r>
              <a:rPr lang="en-US" altLang="zh-CN" sz="2200" dirty="0"/>
              <a:t>   65.6700   40.8200   27.0600   13.3000</a:t>
            </a:r>
          </a:p>
          <a:p>
            <a:r>
              <a:rPr lang="en-US" altLang="zh-CN" sz="2200" dirty="0"/>
              <a:t>   89.1200   64.2700   50.5100   36.7500</a:t>
            </a:r>
            <a:endParaRPr lang="zh-CN" altLang="en-US" sz="2200" dirty="0"/>
          </a:p>
        </p:txBody>
      </p:sp>
      <p:sp>
        <p:nvSpPr>
          <p:cNvPr id="6" name="文本框 5"/>
          <p:cNvSpPr txBox="1"/>
          <p:nvPr/>
        </p:nvSpPr>
        <p:spPr>
          <a:xfrm>
            <a:off x="612618" y="782158"/>
            <a:ext cx="303545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、求最小单价矩阵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2807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698249" y="1136908"/>
            <a:ext cx="6403818" cy="48320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c=C(:);</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A=zeros(10,24);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i</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=1:6;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A(1,i)=1;  A(2,6+i)=1;  A(3,12+i)=1;  A(4,18+i)=1;</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j=1:4;</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A(5,6*(j-1)+1)=1;</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A(6,6*(j-1)+2)=1;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A(7,6*(j-1)+3)=1;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A(8,6*(j-1)+4)=1;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A(9,6*(j-1)+5)=1;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A(10,6*(j-1)+6)=1;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b=[1800;1200;1000;900;1200;900;800;850;600;550];</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x,f</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intlinprog</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(c,1:24,[],[],</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A,b,zeros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(24,1));</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Y=reshape(x,6,4)</a:t>
            </a:r>
          </a:p>
        </p:txBody>
      </p:sp>
      <p:sp>
        <p:nvSpPr>
          <p:cNvPr id="5" name="矩形 4"/>
          <p:cNvSpPr/>
          <p:nvPr/>
        </p:nvSpPr>
        <p:spPr>
          <a:xfrm>
            <a:off x="7140167" y="624103"/>
            <a:ext cx="4330574" cy="246221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s-ES" altLang="zh-CN" sz="2200" dirty="0">
                <a:latin typeface="Times New Roman" panose="02020603050405020304" pitchFamily="18" charset="0"/>
                <a:cs typeface="Times New Roman" panose="02020603050405020304" pitchFamily="18" charset="0"/>
              </a:rPr>
              <a:t>Y =</a:t>
            </a:r>
          </a:p>
          <a:p>
            <a:r>
              <a:rPr lang="es-ES" altLang="zh-CN" sz="2200" dirty="0" smtClean="0">
                <a:latin typeface="Times New Roman" panose="02020603050405020304" pitchFamily="18" charset="0"/>
                <a:cs typeface="Times New Roman" panose="02020603050405020304" pitchFamily="18" charset="0"/>
              </a:rPr>
              <a:t>        </a:t>
            </a:r>
            <a:r>
              <a:rPr lang="es-ES" altLang="zh-CN" sz="2200" dirty="0">
                <a:latin typeface="Times New Roman" panose="02020603050405020304" pitchFamily="18" charset="0"/>
                <a:cs typeface="Times New Roman" panose="02020603050405020304" pitchFamily="18" charset="0"/>
              </a:rPr>
              <a:t>1200           0           0           0</a:t>
            </a:r>
          </a:p>
          <a:p>
            <a:r>
              <a:rPr lang="es-ES" altLang="zh-CN" sz="2200" dirty="0">
                <a:latin typeface="Times New Roman" panose="02020603050405020304" pitchFamily="18" charset="0"/>
                <a:cs typeface="Times New Roman" panose="02020603050405020304" pitchFamily="18" charset="0"/>
              </a:rPr>
              <a:t>         600         300           0           0</a:t>
            </a:r>
          </a:p>
          <a:p>
            <a:r>
              <a:rPr lang="es-ES" altLang="zh-CN" sz="2200" dirty="0">
                <a:latin typeface="Times New Roman" panose="02020603050405020304" pitchFamily="18" charset="0"/>
                <a:cs typeface="Times New Roman" panose="02020603050405020304" pitchFamily="18" charset="0"/>
              </a:rPr>
              <a:t>           0         800           0           0</a:t>
            </a:r>
          </a:p>
          <a:p>
            <a:r>
              <a:rPr lang="es-ES" altLang="zh-CN" sz="2200" dirty="0">
                <a:latin typeface="Times New Roman" panose="02020603050405020304" pitchFamily="18" charset="0"/>
                <a:cs typeface="Times New Roman" panose="02020603050405020304" pitchFamily="18" charset="0"/>
              </a:rPr>
              <a:t>           0         100         400         350</a:t>
            </a:r>
          </a:p>
          <a:p>
            <a:r>
              <a:rPr lang="es-ES" altLang="zh-CN" sz="2200" dirty="0">
                <a:latin typeface="Times New Roman" panose="02020603050405020304" pitchFamily="18" charset="0"/>
                <a:cs typeface="Times New Roman" panose="02020603050405020304" pitchFamily="18" charset="0"/>
              </a:rPr>
              <a:t>           0           0         600           0</a:t>
            </a:r>
          </a:p>
          <a:p>
            <a:r>
              <a:rPr lang="es-ES" altLang="zh-CN" sz="2200" dirty="0">
                <a:latin typeface="Times New Roman" panose="02020603050405020304" pitchFamily="18" charset="0"/>
                <a:cs typeface="Times New Roman" panose="02020603050405020304" pitchFamily="18" charset="0"/>
              </a:rPr>
              <a:t>           0           0           0         550</a:t>
            </a:r>
            <a:endParaRPr lang="zh-CN" altLang="en-US" sz="2200" dirty="0">
              <a:latin typeface="Times New Roman" panose="02020603050405020304" pitchFamily="18" charset="0"/>
              <a:cs typeface="Times New Roman" panose="02020603050405020304" pitchFamily="18" charset="0"/>
            </a:endParaRPr>
          </a:p>
        </p:txBody>
      </p:sp>
      <p:sp>
        <p:nvSpPr>
          <p:cNvPr id="6" name="矩形 5"/>
          <p:cNvSpPr/>
          <p:nvPr/>
        </p:nvSpPr>
        <p:spPr>
          <a:xfrm>
            <a:off x="7140167" y="3137456"/>
            <a:ext cx="4068024"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latin typeface="Times New Roman" panose="02020603050405020304" pitchFamily="18" charset="0"/>
                <a:cs typeface="Times New Roman" panose="02020603050405020304" pitchFamily="18" charset="0"/>
              </a:rPr>
              <a:t>f =</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157963</a:t>
            </a:r>
            <a:endParaRPr lang="zh-CN" altLang="en-US"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98249" y="626675"/>
            <a:ext cx="4987327"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、引入运输单价矩阵求解本问题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7140167" y="4112159"/>
            <a:ext cx="4430162"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a1,a2</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分别供应</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b11200</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600</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吨</a:t>
            </a:r>
            <a:endPar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a2,a3,a4</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分别供应</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b2 300,800,100</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吨</a:t>
            </a:r>
            <a:endPar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a4,a5</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分别供应</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b3 400,600</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吨</a:t>
            </a:r>
            <a:endPar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a4,a6</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分别供应</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b4350</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550</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吨。</a:t>
            </a:r>
            <a:endPar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总运输费用</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157963</a:t>
            </a: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元。</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6520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023042" y="724277"/>
            <a:ext cx="264361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：旅行商问题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023042" y="1385180"/>
            <a:ext cx="866416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问题：一个推销员计划到若干个城市去推销商品，然后回到出发地，如何选择旅行路线，使他的行程最短？</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023042" y="2417275"/>
            <a:ext cx="8664166"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问题的模型：设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是一个由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个顶点的联通赋权无向图，求过每个顶点恰好一次的最短回路。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023042" y="3362141"/>
            <a:ext cx="866416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对这一问题，目前还没有很好的算法来求出最优解。我们可以通过搜索的方法寻找一个较好的解。</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1023042" y="4372824"/>
            <a:ext cx="8664166"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一个简单的思路是：设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是一个过每个顶点恰好一次的回路，我们检查两条边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i</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i+1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j+1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如果把这两条边换成</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i+1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j+1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则它仍然是一个过每个顶点恰好一次的回路。当新的回路更短时，问题就优化了。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103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7772" y="751438"/>
            <a:ext cx="4590109"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例：给定图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G=&lt;V,E&gt;,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其中顶点集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V={v1,v2,v3,v4,v5}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ea typeface="华文新魏" panose="02010800040101010101" pitchFamily="2" charset="-122"/>
                <a:cs typeface="Times New Roman" panose="02020603050405020304" pitchFamily="18" charset="0"/>
              </a:rPr>
              <a:t>边</a:t>
            </a:r>
            <a:r>
              <a:rPr lang="zh-CN" altLang="en-US" sz="2400" dirty="0" smtClean="0">
                <a:ea typeface="华文新魏" panose="02010800040101010101" pitchFamily="2" charset="-122"/>
                <a:cs typeface="Times New Roman" panose="02020603050405020304" pitchFamily="18" charset="0"/>
              </a:rPr>
              <a:t>集</a:t>
            </a:r>
            <a:r>
              <a:rPr lang="en-US" altLang="zh-CN" sz="2400" dirty="0" smtClean="0">
                <a:ea typeface="华文新魏" panose="02010800040101010101" pitchFamily="2" charset="-122"/>
                <a:cs typeface="Times New Roman" panose="02020603050405020304" pitchFamily="18" charset="0"/>
              </a:rPr>
              <a:t>E={e1,e2,e3,e4,e5,e6},</a:t>
            </a:r>
            <a:r>
              <a:rPr lang="zh-CN" altLang="en-US" sz="2400" dirty="0" smtClean="0">
                <a:ea typeface="华文新魏" panose="02010800040101010101" pitchFamily="2" charset="-122"/>
                <a:cs typeface="Times New Roman" panose="02020603050405020304" pitchFamily="18" charset="0"/>
              </a:rPr>
              <a:t>其中</a:t>
            </a:r>
            <a:r>
              <a:rPr lang="en-US" altLang="zh-CN" sz="2400" dirty="0" smtClean="0">
                <a:ea typeface="华文新魏" panose="02010800040101010101" pitchFamily="2" charset="-122"/>
                <a:cs typeface="Times New Roman" panose="02020603050405020304" pitchFamily="18" charset="0"/>
              </a:rPr>
              <a:t>e1=(v1,v2), e2=(v1,v3),</a:t>
            </a:r>
            <a:r>
              <a:rPr lang="zh-CN" altLang="en-US" sz="2400" dirty="0" smtClean="0">
                <a:ea typeface="华文新魏" panose="02010800040101010101" pitchFamily="2" charset="-122"/>
                <a:cs typeface="Times New Roman" panose="02020603050405020304" pitchFamily="18" charset="0"/>
              </a:rPr>
              <a:t>依次类推。</a:t>
            </a:r>
            <a:endParaRPr lang="zh-CN" altLang="en-US" sz="2400" dirty="0">
              <a:ea typeface="华文新魏" panose="02010800040101010101" pitchFamily="2" charset="-122"/>
              <a:cs typeface="Times New Roman" panose="02020603050405020304" pitchFamily="18" charset="0"/>
            </a:endParaRPr>
          </a:p>
        </p:txBody>
      </p:sp>
      <p:sp>
        <p:nvSpPr>
          <p:cNvPr id="7" name="文本框 6"/>
          <p:cNvSpPr txBox="1"/>
          <p:nvPr/>
        </p:nvSpPr>
        <p:spPr>
          <a:xfrm>
            <a:off x="991208" y="2859455"/>
            <a:ext cx="4590109"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作为一种数学模型，图的引入，使很多现象得以直观、形象地描述。比如，上述图，既可以描述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个城市之间的通车状况，也可以描述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个人之间的电话联系情况等等。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pSp>
        <p:nvGrpSpPr>
          <p:cNvPr id="22" name="组合 21"/>
          <p:cNvGrpSpPr/>
          <p:nvPr/>
        </p:nvGrpSpPr>
        <p:grpSpPr>
          <a:xfrm>
            <a:off x="6585300" y="711363"/>
            <a:ext cx="4261085" cy="3188629"/>
            <a:chOff x="6585300" y="711363"/>
            <a:chExt cx="4261085" cy="3188629"/>
          </a:xfrm>
        </p:grpSpPr>
        <p:grpSp>
          <p:nvGrpSpPr>
            <p:cNvPr id="5" name="组合 4"/>
            <p:cNvGrpSpPr/>
            <p:nvPr/>
          </p:nvGrpSpPr>
          <p:grpSpPr>
            <a:xfrm>
              <a:off x="6585300" y="711363"/>
              <a:ext cx="4261085" cy="3188629"/>
              <a:chOff x="5901907" y="879115"/>
              <a:chExt cx="4261085" cy="3188629"/>
            </a:xfrm>
          </p:grpSpPr>
          <p:grpSp>
            <p:nvGrpSpPr>
              <p:cNvPr id="16" name="组合 15"/>
              <p:cNvGrpSpPr/>
              <p:nvPr/>
            </p:nvGrpSpPr>
            <p:grpSpPr>
              <a:xfrm>
                <a:off x="6274052" y="1262896"/>
                <a:ext cx="3567065" cy="2489764"/>
                <a:chOff x="3204927" y="1213103"/>
                <a:chExt cx="3567065" cy="2489764"/>
              </a:xfrm>
            </p:grpSpPr>
            <p:cxnSp>
              <p:nvCxnSpPr>
                <p:cNvPr id="4" name="直接连接符 3"/>
                <p:cNvCxnSpPr/>
                <p:nvPr/>
              </p:nvCxnSpPr>
              <p:spPr>
                <a:xfrm>
                  <a:off x="3458424" y="1231271"/>
                  <a:ext cx="1348966" cy="9958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3213980" y="1213103"/>
                  <a:ext cx="226337" cy="12494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204927" y="2227152"/>
                  <a:ext cx="1602463" cy="26255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213980" y="2462543"/>
                  <a:ext cx="2091351" cy="12403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07390" y="2227152"/>
                  <a:ext cx="488887" cy="14304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305331" y="2788467"/>
                  <a:ext cx="1466661" cy="9144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283105" y="879115"/>
                <a:ext cx="625642" cy="369332"/>
              </a:xfrm>
              <a:prstGeom prst="rect">
                <a:avLst/>
              </a:prstGeom>
              <a:noFill/>
            </p:spPr>
            <p:txBody>
              <a:bodyPr wrap="square" rtlCol="0">
                <a:spAutoFit/>
              </a:bodyPr>
              <a:lstStyle/>
              <a:p>
                <a:r>
                  <a:rPr lang="en-US" altLang="zh-CN" dirty="0" smtClean="0"/>
                  <a:t>v1</a:t>
                </a:r>
                <a:endParaRPr lang="zh-CN" altLang="en-US" dirty="0"/>
              </a:p>
            </p:txBody>
          </p:sp>
          <p:sp>
            <p:nvSpPr>
              <p:cNvPr id="11" name="文本框 10"/>
              <p:cNvSpPr txBox="1"/>
              <p:nvPr/>
            </p:nvSpPr>
            <p:spPr>
              <a:xfrm>
                <a:off x="5901907" y="2405555"/>
                <a:ext cx="625642" cy="369332"/>
              </a:xfrm>
              <a:prstGeom prst="rect">
                <a:avLst/>
              </a:prstGeom>
              <a:noFill/>
            </p:spPr>
            <p:txBody>
              <a:bodyPr wrap="square" rtlCol="0">
                <a:spAutoFit/>
              </a:bodyPr>
              <a:lstStyle/>
              <a:p>
                <a:r>
                  <a:rPr lang="en-US" altLang="zh-CN" dirty="0" smtClean="0"/>
                  <a:t>v2</a:t>
                </a:r>
                <a:endParaRPr lang="zh-CN" altLang="en-US" dirty="0"/>
              </a:p>
            </p:txBody>
          </p:sp>
          <p:sp>
            <p:nvSpPr>
              <p:cNvPr id="13" name="文本框 12"/>
              <p:cNvSpPr txBox="1"/>
              <p:nvPr/>
            </p:nvSpPr>
            <p:spPr>
              <a:xfrm>
                <a:off x="7824481" y="2008132"/>
                <a:ext cx="625642" cy="369332"/>
              </a:xfrm>
              <a:prstGeom prst="rect">
                <a:avLst/>
              </a:prstGeom>
              <a:noFill/>
            </p:spPr>
            <p:txBody>
              <a:bodyPr wrap="square" rtlCol="0">
                <a:spAutoFit/>
              </a:bodyPr>
              <a:lstStyle/>
              <a:p>
                <a:r>
                  <a:rPr lang="en-US" altLang="zh-CN" dirty="0" smtClean="0"/>
                  <a:t>v3</a:t>
                </a:r>
                <a:endParaRPr lang="zh-CN" altLang="en-US" dirty="0"/>
              </a:p>
            </p:txBody>
          </p:sp>
          <p:sp>
            <p:nvSpPr>
              <p:cNvPr id="14" name="文本框 13"/>
              <p:cNvSpPr txBox="1"/>
              <p:nvPr/>
            </p:nvSpPr>
            <p:spPr>
              <a:xfrm>
                <a:off x="8176756" y="3698412"/>
                <a:ext cx="625642" cy="369332"/>
              </a:xfrm>
              <a:prstGeom prst="rect">
                <a:avLst/>
              </a:prstGeom>
              <a:noFill/>
            </p:spPr>
            <p:txBody>
              <a:bodyPr wrap="square" rtlCol="0">
                <a:spAutoFit/>
              </a:bodyPr>
              <a:lstStyle/>
              <a:p>
                <a:r>
                  <a:rPr lang="en-US" altLang="zh-CN" dirty="0" smtClean="0"/>
                  <a:t>v4</a:t>
                </a:r>
                <a:endParaRPr lang="zh-CN" altLang="en-US" dirty="0"/>
              </a:p>
            </p:txBody>
          </p:sp>
          <p:sp>
            <p:nvSpPr>
              <p:cNvPr id="17" name="文本框 16"/>
              <p:cNvSpPr txBox="1"/>
              <p:nvPr/>
            </p:nvSpPr>
            <p:spPr>
              <a:xfrm>
                <a:off x="9537350" y="2490632"/>
                <a:ext cx="625642" cy="369332"/>
              </a:xfrm>
              <a:prstGeom prst="rect">
                <a:avLst/>
              </a:prstGeom>
              <a:noFill/>
            </p:spPr>
            <p:txBody>
              <a:bodyPr wrap="square" rtlCol="0">
                <a:spAutoFit/>
              </a:bodyPr>
              <a:lstStyle/>
              <a:p>
                <a:r>
                  <a:rPr lang="en-US" altLang="zh-CN" dirty="0" smtClean="0"/>
                  <a:t>v5</a:t>
                </a:r>
                <a:endParaRPr lang="zh-CN" altLang="en-US" dirty="0"/>
              </a:p>
            </p:txBody>
          </p:sp>
        </p:grpSp>
        <p:sp>
          <p:nvSpPr>
            <p:cNvPr id="9" name="文本框 8"/>
            <p:cNvSpPr txBox="1"/>
            <p:nvPr/>
          </p:nvSpPr>
          <p:spPr>
            <a:xfrm>
              <a:off x="6622991" y="1333144"/>
              <a:ext cx="444381" cy="369332"/>
            </a:xfrm>
            <a:prstGeom prst="rect">
              <a:avLst/>
            </a:prstGeom>
            <a:noFill/>
          </p:spPr>
          <p:txBody>
            <a:bodyPr wrap="square" rtlCol="0">
              <a:spAutoFit/>
            </a:bodyPr>
            <a:lstStyle/>
            <a:p>
              <a:r>
                <a:rPr lang="en-US" altLang="zh-CN" dirty="0" smtClean="0"/>
                <a:t>e1</a:t>
              </a:r>
              <a:endParaRPr lang="zh-CN" altLang="en-US" dirty="0"/>
            </a:p>
          </p:txBody>
        </p:sp>
        <p:sp>
          <p:nvSpPr>
            <p:cNvPr id="18" name="文本框 17"/>
            <p:cNvSpPr txBox="1"/>
            <p:nvPr/>
          </p:nvSpPr>
          <p:spPr>
            <a:xfrm>
              <a:off x="9662603" y="3112293"/>
              <a:ext cx="444381" cy="369332"/>
            </a:xfrm>
            <a:prstGeom prst="rect">
              <a:avLst/>
            </a:prstGeom>
            <a:noFill/>
          </p:spPr>
          <p:txBody>
            <a:bodyPr wrap="square" rtlCol="0">
              <a:spAutoFit/>
            </a:bodyPr>
            <a:lstStyle/>
            <a:p>
              <a:r>
                <a:rPr lang="en-US" altLang="zh-CN" dirty="0" smtClean="0"/>
                <a:t>e5</a:t>
              </a:r>
              <a:endParaRPr lang="zh-CN" altLang="en-US" dirty="0"/>
            </a:p>
          </p:txBody>
        </p:sp>
        <p:sp>
          <p:nvSpPr>
            <p:cNvPr id="19" name="文本框 18"/>
            <p:cNvSpPr txBox="1"/>
            <p:nvPr/>
          </p:nvSpPr>
          <p:spPr>
            <a:xfrm>
              <a:off x="8765351" y="2426210"/>
              <a:ext cx="444381" cy="369332"/>
            </a:xfrm>
            <a:prstGeom prst="rect">
              <a:avLst/>
            </a:prstGeom>
            <a:noFill/>
          </p:spPr>
          <p:txBody>
            <a:bodyPr wrap="square" rtlCol="0">
              <a:spAutoFit/>
            </a:bodyPr>
            <a:lstStyle/>
            <a:p>
              <a:r>
                <a:rPr lang="en-US" altLang="zh-CN" dirty="0" smtClean="0"/>
                <a:t>e4</a:t>
              </a:r>
              <a:endParaRPr lang="zh-CN" altLang="en-US" dirty="0"/>
            </a:p>
          </p:txBody>
        </p:sp>
        <p:sp>
          <p:nvSpPr>
            <p:cNvPr id="20" name="文本框 19"/>
            <p:cNvSpPr txBox="1"/>
            <p:nvPr/>
          </p:nvSpPr>
          <p:spPr>
            <a:xfrm>
              <a:off x="7667649" y="1148478"/>
              <a:ext cx="444381" cy="369332"/>
            </a:xfrm>
            <a:prstGeom prst="rect">
              <a:avLst/>
            </a:prstGeom>
            <a:noFill/>
          </p:spPr>
          <p:txBody>
            <a:bodyPr wrap="square" rtlCol="0">
              <a:spAutoFit/>
            </a:bodyPr>
            <a:lstStyle/>
            <a:p>
              <a:r>
                <a:rPr lang="en-US" altLang="zh-CN" dirty="0" smtClean="0"/>
                <a:t>e2</a:t>
              </a:r>
              <a:endParaRPr lang="zh-CN" altLang="en-US" dirty="0"/>
            </a:p>
          </p:txBody>
        </p:sp>
        <p:sp>
          <p:nvSpPr>
            <p:cNvPr id="21" name="文本框 20"/>
            <p:cNvSpPr txBox="1"/>
            <p:nvPr/>
          </p:nvSpPr>
          <p:spPr>
            <a:xfrm>
              <a:off x="7618379" y="2866110"/>
              <a:ext cx="444381" cy="369332"/>
            </a:xfrm>
            <a:prstGeom prst="rect">
              <a:avLst/>
            </a:prstGeom>
            <a:noFill/>
          </p:spPr>
          <p:txBody>
            <a:bodyPr wrap="square" rtlCol="0">
              <a:spAutoFit/>
            </a:bodyPr>
            <a:lstStyle/>
            <a:p>
              <a:r>
                <a:rPr lang="en-US" altLang="zh-CN" dirty="0" smtClean="0"/>
                <a:t>e3</a:t>
              </a:r>
              <a:endParaRPr lang="zh-CN" altLang="en-US" dirty="0"/>
            </a:p>
          </p:txBody>
        </p:sp>
      </p:grpSp>
      <p:sp>
        <p:nvSpPr>
          <p:cNvPr id="23" name="日期占位符 22"/>
          <p:cNvSpPr>
            <a:spLocks noGrp="1"/>
          </p:cNvSpPr>
          <p:nvPr>
            <p:ph type="dt" sz="half" idx="10"/>
          </p:nvPr>
        </p:nvSpPr>
        <p:spPr/>
        <p:txBody>
          <a:bodyPr/>
          <a:lstStyle/>
          <a:p>
            <a:fld id="{68C9FEA3-AF06-4EC1-AD15-DBD4F1D7F558}" type="datetime1">
              <a:rPr lang="en-US" altLang="zh-CN" smtClean="0"/>
              <a:t>7/27/2020</a:t>
            </a:fld>
            <a:endParaRPr lang="en-US" dirty="0"/>
          </a:p>
        </p:txBody>
      </p:sp>
      <p:sp>
        <p:nvSpPr>
          <p:cNvPr id="24" name="页脚占位符 23"/>
          <p:cNvSpPr>
            <a:spLocks noGrp="1"/>
          </p:cNvSpPr>
          <p:nvPr>
            <p:ph type="ftr" sz="quarter" idx="11"/>
          </p:nvPr>
        </p:nvSpPr>
        <p:spPr/>
        <p:txBody>
          <a:bodyPr/>
          <a:lstStyle/>
          <a:p>
            <a:r>
              <a:rPr lang="zh-CN" altLang="en-US" smtClean="0"/>
              <a:t>赵维加 喀什</a:t>
            </a:r>
            <a:r>
              <a:rPr lang="en-US" altLang="zh-CN" smtClean="0"/>
              <a:t>2018</a:t>
            </a:r>
            <a:endParaRPr lang="en-US" dirty="0"/>
          </a:p>
        </p:txBody>
      </p:sp>
    </p:spTree>
    <p:extLst>
      <p:ext uri="{BB962C8B-B14F-4D97-AF65-F5344CB8AC3E}">
        <p14:creationId xmlns:p14="http://schemas.microsoft.com/office/powerpoint/2010/main" val="172301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grpSp>
        <p:nvGrpSpPr>
          <p:cNvPr id="18" name="组合 17"/>
          <p:cNvGrpSpPr/>
          <p:nvPr/>
        </p:nvGrpSpPr>
        <p:grpSpPr>
          <a:xfrm>
            <a:off x="1469962" y="1575303"/>
            <a:ext cx="3739081" cy="3422210"/>
            <a:chOff x="1403287" y="1267485"/>
            <a:chExt cx="3739081" cy="3422210"/>
          </a:xfrm>
        </p:grpSpPr>
        <p:cxnSp>
          <p:nvCxnSpPr>
            <p:cNvPr id="5" name="直接连接符 4"/>
            <p:cNvCxnSpPr/>
            <p:nvPr/>
          </p:nvCxnSpPr>
          <p:spPr>
            <a:xfrm>
              <a:off x="1403287" y="1267485"/>
              <a:ext cx="362139" cy="14123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539089" y="2697933"/>
              <a:ext cx="226337" cy="12222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511929" y="3965418"/>
              <a:ext cx="1928388" cy="7242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3268301" y="1837853"/>
              <a:ext cx="190123" cy="28427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68301" y="1846907"/>
              <a:ext cx="1874067" cy="11588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706986" y="3005750"/>
              <a:ext cx="2417275" cy="2987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1403287" y="1267485"/>
              <a:ext cx="1321806" cy="202797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6319828" y="1593410"/>
            <a:ext cx="3957873" cy="3422210"/>
            <a:chOff x="6319828" y="1593410"/>
            <a:chExt cx="3957873" cy="3422210"/>
          </a:xfrm>
        </p:grpSpPr>
        <p:grpSp>
          <p:nvGrpSpPr>
            <p:cNvPr id="19" name="组合 18"/>
            <p:cNvGrpSpPr/>
            <p:nvPr/>
          </p:nvGrpSpPr>
          <p:grpSpPr>
            <a:xfrm>
              <a:off x="6319828" y="1593410"/>
              <a:ext cx="3957873" cy="3422210"/>
              <a:chOff x="1403287" y="1267485"/>
              <a:chExt cx="3739081" cy="3422210"/>
            </a:xfrm>
          </p:grpSpPr>
          <p:cxnSp>
            <p:nvCxnSpPr>
              <p:cNvPr id="20" name="直接连接符 19"/>
              <p:cNvCxnSpPr/>
              <p:nvPr/>
            </p:nvCxnSpPr>
            <p:spPr>
              <a:xfrm>
                <a:off x="1403287" y="1267485"/>
                <a:ext cx="362139" cy="14123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539089" y="2697933"/>
                <a:ext cx="226337" cy="122221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11929" y="3965418"/>
                <a:ext cx="1928388" cy="7242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268301" y="1837853"/>
                <a:ext cx="190123" cy="28427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268301" y="1846907"/>
                <a:ext cx="1874067" cy="115884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706986" y="3005750"/>
                <a:ext cx="2417275" cy="2987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403287" y="1267485"/>
                <a:ext cx="1321806" cy="20279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flipV="1">
              <a:off x="6627136" y="2190939"/>
              <a:ext cx="1665838" cy="814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434827" y="3286408"/>
              <a:ext cx="3804642" cy="100493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2625506" y="733331"/>
            <a:ext cx="249875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寻优过程示意图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7850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58607" y="2145671"/>
            <a:ext cx="3739081" cy="3422210"/>
            <a:chOff x="1403287" y="1267485"/>
            <a:chExt cx="3739081" cy="3422210"/>
          </a:xfrm>
        </p:grpSpPr>
        <p:cxnSp>
          <p:nvCxnSpPr>
            <p:cNvPr id="3" name="直接连接符 2"/>
            <p:cNvCxnSpPr/>
            <p:nvPr/>
          </p:nvCxnSpPr>
          <p:spPr>
            <a:xfrm>
              <a:off x="1403287" y="1267485"/>
              <a:ext cx="362139" cy="141234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539089" y="2697933"/>
              <a:ext cx="226337" cy="1222217"/>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511929" y="3965418"/>
              <a:ext cx="1928388" cy="724277"/>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3268301" y="1837853"/>
              <a:ext cx="190123" cy="2842789"/>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268301" y="1846907"/>
              <a:ext cx="1874067" cy="1158843"/>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2706986" y="3005750"/>
              <a:ext cx="2417275" cy="298765"/>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1403287" y="1267485"/>
              <a:ext cx="1321806" cy="202797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6596402" y="2145671"/>
            <a:ext cx="3957873" cy="3422210"/>
            <a:chOff x="6377327" y="1575303"/>
            <a:chExt cx="3957873" cy="3422210"/>
          </a:xfrm>
        </p:grpSpPr>
        <p:grpSp>
          <p:nvGrpSpPr>
            <p:cNvPr id="11" name="组合 10"/>
            <p:cNvGrpSpPr/>
            <p:nvPr/>
          </p:nvGrpSpPr>
          <p:grpSpPr>
            <a:xfrm>
              <a:off x="6377327" y="1575303"/>
              <a:ext cx="3957873" cy="3422210"/>
              <a:chOff x="1403287" y="1267485"/>
              <a:chExt cx="3739081" cy="3422210"/>
            </a:xfrm>
          </p:grpSpPr>
          <p:cxnSp>
            <p:nvCxnSpPr>
              <p:cNvPr id="14" name="直接连接符 13"/>
              <p:cNvCxnSpPr/>
              <p:nvPr/>
            </p:nvCxnSpPr>
            <p:spPr>
              <a:xfrm>
                <a:off x="1403287" y="1267485"/>
                <a:ext cx="362139" cy="141234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539089" y="2697933"/>
                <a:ext cx="226337" cy="122221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511929" y="3965418"/>
                <a:ext cx="1928388" cy="724277"/>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268301" y="1837853"/>
                <a:ext cx="190123" cy="2842789"/>
              </a:xfrm>
              <a:prstGeom prst="line">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268301" y="1846907"/>
                <a:ext cx="1874067" cy="1158843"/>
              </a:xfrm>
              <a:prstGeom prst="line">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706986" y="3005750"/>
                <a:ext cx="2417275" cy="298765"/>
              </a:xfrm>
              <a:prstGeom prst="line">
                <a:avLst/>
              </a:prstGeom>
              <a:ln w="28575">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03287" y="1267485"/>
                <a:ext cx="1321806" cy="202797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8" name="直接箭头连接符 27"/>
            <p:cNvCxnSpPr/>
            <p:nvPr/>
          </p:nvCxnSpPr>
          <p:spPr>
            <a:xfrm flipH="1">
              <a:off x="6434827" y="3313568"/>
              <a:ext cx="3842874" cy="968722"/>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760656" y="2994906"/>
              <a:ext cx="1015822" cy="606582"/>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933450" y="893753"/>
            <a:ext cx="99060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对有向图的处理方法类似，差别在于去掉的边的起点一定要指向另一条去掉的边的终点。</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2066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904775" y="770021"/>
            <a:ext cx="654517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个城市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A,B,C,D,E,F</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的城市之间距离如下表。</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表格 4"/>
          <p:cNvGraphicFramePr>
            <a:graphicFrameLocks noGrp="1"/>
          </p:cNvGraphicFramePr>
          <p:nvPr>
            <p:extLst/>
          </p:nvPr>
        </p:nvGraphicFramePr>
        <p:xfrm>
          <a:off x="1810619" y="1508937"/>
          <a:ext cx="8128001" cy="2987040"/>
        </p:xfrm>
        <a:graphic>
          <a:graphicData uri="http://schemas.openxmlformats.org/drawingml/2006/table">
            <a:tbl>
              <a:tblPr firstRow="1" bandRow="1">
                <a:tableStyleId>{5C22544A-7EE6-4342-B048-85BDC9FD1C3A}</a:tableStyleId>
              </a:tblPr>
              <a:tblGrid>
                <a:gridCol w="1161143"/>
                <a:gridCol w="1161143"/>
                <a:gridCol w="1161143"/>
                <a:gridCol w="1161143"/>
                <a:gridCol w="1161143"/>
                <a:gridCol w="1161143"/>
                <a:gridCol w="1161143"/>
              </a:tblGrid>
              <a:tr h="370840">
                <a:tc>
                  <a:txBody>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城市</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D</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E</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F</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56</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35</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21</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51</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60</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21</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57</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78</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70</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36</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68</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68</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D</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51</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61</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E</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13</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F</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
        <p:nvSpPr>
          <p:cNvPr id="6" name="文本框 5"/>
          <p:cNvSpPr txBox="1"/>
          <p:nvPr/>
        </p:nvSpPr>
        <p:spPr>
          <a:xfrm>
            <a:off x="1029903" y="4812632"/>
            <a:ext cx="89129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城市出发，经过每个城市一次最后回到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的最短旅行路线</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4423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677124" y="86628"/>
            <a:ext cx="8542453" cy="68634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travel1</a:t>
            </a:r>
          </a:p>
          <a:p>
            <a:r>
              <a:rPr lang="pt-BR"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a:t>
            </a:r>
            <a:r>
              <a:rPr lang="pt-BR"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=[0    56   35   21  51  60</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56   0     21  57   78  70</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35   21    0   36   68   68</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21   57   36   0    51   61</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51   78   68   51   0    13 </a:t>
            </a:r>
          </a:p>
          <a:p>
            <a:r>
              <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60   70   68   61   13   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L=6</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c=[1:L,1];          </a:t>
            </a:r>
            <a:r>
              <a:rPr lang="en-US" altLang="zh-CN" sz="20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0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初始圈</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for</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k=1:L</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for</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m=1:L-2</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for</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n=m+2:L</a:t>
            </a:r>
          </a:p>
          <a:p>
            <a:r>
              <a:rPr lang="pt-BR"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pt-BR"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if</a:t>
            </a:r>
            <a:r>
              <a:rPr lang="pt-BR"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A(c(m),c(m+1))+A(c(n),c(n+1))&gt;A(c(m),c(n))+A(c(m+1),c(n+1))</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c(m+1:n)=c(n:-1:m+1);</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length1=0;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for</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=1:L</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length1=length1+A(c(</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),c(i+1));</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c,length1</a:t>
            </a:r>
          </a:p>
        </p:txBody>
      </p:sp>
      <p:sp>
        <p:nvSpPr>
          <p:cNvPr id="5" name="矩形 4"/>
          <p:cNvSpPr/>
          <p:nvPr/>
        </p:nvSpPr>
        <p:spPr>
          <a:xfrm>
            <a:off x="8101264" y="523040"/>
            <a:ext cx="3859730" cy="280076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2200" dirty="0" smtClean="0">
                <a:latin typeface="Times New Roman" panose="02020603050405020304" pitchFamily="18" charset="0"/>
                <a:cs typeface="Times New Roman" panose="02020603050405020304" pitchFamily="18" charset="0"/>
              </a:rPr>
              <a:t>c =</a:t>
            </a:r>
          </a:p>
          <a:p>
            <a:endParaRPr lang="en-US" altLang="zh-CN" sz="2200"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     1     4     5     6     2     3     1</a:t>
            </a:r>
          </a:p>
          <a:p>
            <a:endParaRPr lang="en-US" altLang="zh-CN" sz="2200" dirty="0" smtClean="0">
              <a:latin typeface="Times New Roman" panose="02020603050405020304" pitchFamily="18" charset="0"/>
              <a:cs typeface="Times New Roman" panose="02020603050405020304" pitchFamily="18" charset="0"/>
            </a:endParaRPr>
          </a:p>
          <a:p>
            <a:endParaRPr lang="en-US" altLang="zh-CN" sz="2200"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length1 =</a:t>
            </a:r>
          </a:p>
          <a:p>
            <a:endParaRPr lang="en-US" altLang="zh-CN" sz="2200"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   211</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556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533400" y="590181"/>
            <a:ext cx="11182350" cy="56507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30000"/>
              </a:lnSpc>
              <a:spcAft>
                <a:spcPts val="0"/>
              </a:spcAft>
            </a:pPr>
            <a:r>
              <a:rPr lang="en-US" altLang="zh-CN" sz="2400" b="1" kern="100" dirty="0" smtClean="0">
                <a:latin typeface="Times New Roman" panose="02020603050405020304" pitchFamily="18" charset="0"/>
                <a:ea typeface="华文新魏" panose="02010800040101010101" pitchFamily="2" charset="-122"/>
                <a:cs typeface="Times New Roman" panose="02020603050405020304" pitchFamily="18" charset="0"/>
              </a:rPr>
              <a:t>2013B</a:t>
            </a:r>
            <a:r>
              <a:rPr lang="zh-CN"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题</a:t>
            </a:r>
            <a:r>
              <a:rPr lang="en-US"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碎纸片的拼接复原</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a:p>
            <a:pPr indent="266700" algn="just">
              <a:spcAft>
                <a:spcPts val="0"/>
              </a:spcAft>
            </a:pP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破碎文件的拼接在司法物证复原、历史文献修复以及军事情报获取等领域都有着重要的应用。传统上，拼接复原工作需由人工完成，准确率较高，但效率很低。特别是当碎片数量巨大，人工拼接很难在短时间内完成任务。随着计算机技术的发展，人们试图开发碎纸片的自动拼接技术，以提高拼接复原效率。请讨论以下问题：</a:t>
            </a:r>
          </a:p>
          <a:p>
            <a:pPr indent="266700" algn="just">
              <a:spcAft>
                <a:spcPts val="0"/>
              </a:spcAft>
            </a:pPr>
            <a:r>
              <a:rPr lang="en-US"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 </a:t>
            </a:r>
            <a:r>
              <a:rPr lang="zh-CN"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对于给定的来自同一页印刷文字文件的碎纸机破碎</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纸片</a:t>
            </a:r>
            <a:r>
              <a:rPr lang="en-US"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仅</a:t>
            </a:r>
            <a:r>
              <a:rPr lang="zh-CN"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纵</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切</a:t>
            </a:r>
            <a:r>
              <a:rPr lang="en-US"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建立碎纸片拼接复原模型和算法，并针对附件</a:t>
            </a:r>
            <a:r>
              <a:rPr lang="en-US"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、附件</a:t>
            </a:r>
            <a:r>
              <a:rPr lang="en-US"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给出的中、英文各一页文件的碎片数据进行拼接复原。如果复原过程需要人工干预，请写出干预方式及干预的时间节点。复原结果以图片形式及表格形式</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表达</a:t>
            </a:r>
            <a:r>
              <a:rPr lang="en-US"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见【结果表达格式说明】</a:t>
            </a:r>
            <a:r>
              <a:rPr lang="en-US"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2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a:p>
            <a:pPr indent="266700" algn="just">
              <a:spcAft>
                <a:spcPts val="0"/>
              </a:spcAft>
            </a:pPr>
            <a:r>
              <a:rPr lang="en-US" altLang="zh-CN" sz="2200" b="1" kern="1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 </a:t>
            </a: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对于碎纸机既纵切又横切的情形，请设计碎纸片拼接复原模型和算法，并针对附件</a:t>
            </a:r>
            <a:r>
              <a:rPr lang="en-US" altLang="zh-CN" sz="2200" kern="1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、附件</a:t>
            </a:r>
            <a:r>
              <a:rPr lang="en-US" altLang="zh-CN" sz="2200" kern="100" dirty="0">
                <a:latin typeface="Times New Roman" panose="02020603050405020304" pitchFamily="18" charset="0"/>
                <a:ea typeface="华文新魏" panose="02010800040101010101" pitchFamily="2" charset="-122"/>
                <a:cs typeface="Times New Roman" panose="02020603050405020304" pitchFamily="18" charset="0"/>
              </a:rPr>
              <a:t>4</a:t>
            </a: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给出的中、英文各一页文件的碎片数据进行拼接复原。如果复原过程需要人工干预，请写出干预方式及干预的时间节点。复原结果表达要求同上。</a:t>
            </a:r>
          </a:p>
          <a:p>
            <a:pPr indent="266700" algn="just">
              <a:spcAft>
                <a:spcPts val="0"/>
              </a:spcAft>
            </a:pPr>
            <a:r>
              <a:rPr lang="en-US" altLang="zh-CN" sz="2200" b="1" kern="1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3. </a:t>
            </a: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上述所给碎片数据均为单面打印文件，从现实情形出发，还可能有双面打印文件的碎纸片拼接复原问题需要解决。附件</a:t>
            </a:r>
            <a:r>
              <a:rPr lang="en-US" altLang="zh-CN" sz="2200" kern="100" dirty="0">
                <a:latin typeface="Times New Roman" panose="02020603050405020304" pitchFamily="18" charset="0"/>
                <a:ea typeface="华文新魏" panose="02010800040101010101" pitchFamily="2" charset="-122"/>
                <a:cs typeface="Times New Roman" panose="02020603050405020304" pitchFamily="18" charset="0"/>
              </a:rPr>
              <a:t>5</a:t>
            </a: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给出的是一页英文印刷文字双面打印文件的碎片数据。请尝试设计相应的碎纸片拼接复原模型与算法，并就附件</a:t>
            </a:r>
            <a:r>
              <a:rPr lang="en-US" altLang="zh-CN" sz="2200" kern="100" dirty="0">
                <a:latin typeface="Times New Roman" panose="02020603050405020304" pitchFamily="18" charset="0"/>
                <a:ea typeface="华文新魏" panose="02010800040101010101" pitchFamily="2" charset="-122"/>
                <a:cs typeface="Times New Roman" panose="02020603050405020304" pitchFamily="18" charset="0"/>
              </a:rPr>
              <a:t>5</a:t>
            </a:r>
            <a:r>
              <a:rPr lang="zh-CN" altLang="zh-CN" sz="2200" kern="100" dirty="0">
                <a:latin typeface="Times New Roman" panose="02020603050405020304" pitchFamily="18" charset="0"/>
                <a:ea typeface="华文新魏" panose="02010800040101010101" pitchFamily="2" charset="-122"/>
                <a:cs typeface="Times New Roman" panose="02020603050405020304" pitchFamily="18" charset="0"/>
              </a:rPr>
              <a:t>的碎片数据给出拼接复原结果，结果表达要求同上。</a:t>
            </a:r>
            <a:endParaRPr lang="zh-CN" altLang="zh-CN" sz="2200" kern="100" dirty="0">
              <a:effectLst/>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533400" y="66961"/>
            <a:ext cx="223837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实训练习</a:t>
            </a:r>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2</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91491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666750" y="607088"/>
            <a:ext cx="10829925" cy="20128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gn="just">
              <a:lnSpc>
                <a:spcPct val="130000"/>
              </a:lnSpc>
              <a:spcAft>
                <a:spcPts val="0"/>
              </a:spcAft>
            </a:pPr>
            <a:r>
              <a:rPr lang="en-US" altLang="zh-CN" sz="2400" b="1"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 </a:t>
            </a:r>
            <a:r>
              <a:rPr lang="zh-CN"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对于给定的来自同一页印刷文字文件的碎纸机破碎</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纸片</a:t>
            </a:r>
            <a:r>
              <a:rPr lang="en-US"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仅</a:t>
            </a:r>
            <a:r>
              <a:rPr lang="zh-CN"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纵</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切</a:t>
            </a:r>
            <a:r>
              <a:rPr lang="en-US"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建立碎纸片拼接复原模型和算法，并针对附件</a:t>
            </a:r>
            <a:r>
              <a:rPr lang="en-US"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、附件</a:t>
            </a:r>
            <a:r>
              <a:rPr lang="en-US"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给出的中、英文各一页文件的碎片数据进行拼接复原。如果复原过程需要人工干预，请写出干预方式及干预的时间节点。复原结果以图片形式及表格形式</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表达</a:t>
            </a:r>
            <a:r>
              <a:rPr lang="en-US"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见【结果表达格式说明】</a:t>
            </a:r>
            <a:r>
              <a:rPr lang="en-US"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kern="1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666747" y="2619947"/>
            <a:ext cx="10829925"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、数据读入</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、可以利用</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中</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imread</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语句将图片读入成二维数组。</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如果不熟悉</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的图像工具箱，可以利用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help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imread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进入</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、将图片转换为灰度图。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由于拼接只与边沿有关，可以提取边沿数据。</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666748" y="4618334"/>
            <a:ext cx="10829925"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、找出纸条的左边沿和右边沿。</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由于每一张碎纸条的字的方向有反正，因此可以容易确定纸条的方向，从而可以提出左右边沿的数据向量。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碎纸条数据是一个矩阵，左右边沿对应矩阵的第一和最后一列。</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5535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5350" y="2226528"/>
            <a:ext cx="2920992" cy="83099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dirty="0" err="1">
                <a:latin typeface="Times New Roman" panose="02020603050405020304" pitchFamily="18" charset="0"/>
                <a:ea typeface="华文新魏" panose="02010800040101010101" pitchFamily="2" charset="-122"/>
                <a:cs typeface="Times New Roman" panose="02020603050405020304" pitchFamily="18" charset="0"/>
              </a:rPr>
              <a:t>imread</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('000.bmp</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400" dirty="0" err="1">
                <a:latin typeface="Times New Roman" panose="02020603050405020304" pitchFamily="18" charset="0"/>
                <a:cs typeface="Times New Roman" panose="02020603050405020304" pitchFamily="18" charset="0"/>
              </a:rPr>
              <a:t>imshow</a:t>
            </a:r>
            <a:r>
              <a:rPr lang="en-US" altLang="zh-CN" sz="2400" dirty="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1306183" y="1451491"/>
            <a:ext cx="242374" cy="369332"/>
          </a:xfrm>
          <a:prstGeom prst="rect">
            <a:avLst/>
          </a:prstGeom>
        </p:spPr>
        <p:txBody>
          <a:bodyPr wrap="none">
            <a:spAutoFit/>
          </a:bodyPr>
          <a:lstStyle/>
          <a:p>
            <a:r>
              <a:rPr lang="en-US" altLang="zh-CN" dirty="0" smtClean="0"/>
              <a:t> </a:t>
            </a:r>
            <a:endParaRPr lang="zh-CN" altLang="en-US" sz="2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7148512" y="819150"/>
            <a:ext cx="752475" cy="4476750"/>
          </a:xfrm>
          <a:prstGeom prst="rect">
            <a:avLst/>
          </a:prstGeom>
        </p:spPr>
      </p:pic>
      <p:sp>
        <p:nvSpPr>
          <p:cNvPr id="6" name="文本框 5"/>
          <p:cNvSpPr txBox="1"/>
          <p:nvPr/>
        </p:nvSpPr>
        <p:spPr>
          <a:xfrm>
            <a:off x="895350" y="771525"/>
            <a:ext cx="553402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设纸条文件为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000.bmp,</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利用函数</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imread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可以把图像数据读入数组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imshow</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函数显示图像。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895349" y="3219450"/>
            <a:ext cx="5534025"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图片是灰度图，它是一个二维数组，每个元素是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0-255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的无符号整数。表示这一个像素点的灰度值，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是纯黑，</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255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是纯白。</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895349" y="4924425"/>
            <a:ext cx="553402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为了方便运算，可以把数组转化为实数，利用边沿检测检测出纸条两个边沿的向量值。</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32121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3475" y="809625"/>
            <a:ext cx="9801225"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、由于文件页的两边有边空，可以将两边的碎纸条找出来。</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可以利用计算机编程搜索</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133475" y="2000250"/>
            <a:ext cx="9801225"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、拼接其实是检验两个边沿的贴合程度，贴合程度最好的最可能是撕开的两边。</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贴合程度的表示：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由于纸条的边沿是一个</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向量，向量的贴合程度可以利用向量的距离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表示。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如果取边沿的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列，可以利用几个列向量的平均值作为边沿向量。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7642548"/>
              </p:ext>
            </p:extLst>
          </p:nvPr>
        </p:nvGraphicFramePr>
        <p:xfrm>
          <a:off x="1717674" y="3523744"/>
          <a:ext cx="785335" cy="461962"/>
        </p:xfrm>
        <a:graphic>
          <a:graphicData uri="http://schemas.openxmlformats.org/presentationml/2006/ole">
            <mc:AlternateContent xmlns:mc="http://schemas.openxmlformats.org/markup-compatibility/2006">
              <mc:Choice xmlns:v="urn:schemas-microsoft-com:vml" Requires="v">
                <p:oleObj spid="_x0000_s14383" name="Equation" r:id="rId3" imgW="431640" imgH="253800" progId="Equation.DSMT4">
                  <p:embed/>
                </p:oleObj>
              </mc:Choice>
              <mc:Fallback>
                <p:oleObj name="Equation" r:id="rId3" imgW="431640" imgH="253800" progId="Equation.DSMT4">
                  <p:embed/>
                  <p:pic>
                    <p:nvPicPr>
                      <p:cNvPr id="0" name=""/>
                      <p:cNvPicPr/>
                      <p:nvPr/>
                    </p:nvPicPr>
                    <p:blipFill>
                      <a:blip r:embed="rId4"/>
                      <a:stretch>
                        <a:fillRect/>
                      </a:stretch>
                    </p:blipFill>
                    <p:spPr>
                      <a:xfrm>
                        <a:off x="1717674" y="3523744"/>
                        <a:ext cx="785335" cy="461962"/>
                      </a:xfrm>
                      <a:prstGeom prst="rect">
                        <a:avLst/>
                      </a:prstGeom>
                    </p:spPr>
                  </p:pic>
                </p:oleObj>
              </mc:Fallback>
            </mc:AlternateContent>
          </a:graphicData>
        </a:graphic>
      </p:graphicFrame>
      <p:sp>
        <p:nvSpPr>
          <p:cNvPr id="6" name="文本框 5"/>
          <p:cNvSpPr txBox="1"/>
          <p:nvPr/>
        </p:nvSpPr>
        <p:spPr>
          <a:xfrm>
            <a:off x="1133475" y="4467225"/>
            <a:ext cx="9801225"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、我们的图是描绘事物的关系的。顶点表示事物，边描述关系。</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如果我们把两个纸条作为顶点，则它们的边的权就是两个纸条的贴合程度。距离越短，贴合程度越好。</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3965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6" name="文本框 5"/>
          <p:cNvSpPr txBox="1"/>
          <p:nvPr/>
        </p:nvSpPr>
        <p:spPr>
          <a:xfrm>
            <a:off x="866776" y="2628900"/>
            <a:ext cx="10363200"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、由于左边沿和右边沿只有一边需要拼接，我们有两种处理方法：</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把两个边沿碎纸条看作一个顶点。问题转化为邮递员问题。</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两个边沿碎纸条的外边的距离为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，它们的外边和其他碎纸条的距离都是无穷大，这样，问题转化为起点到起点的邮递员问题。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866775" y="733425"/>
            <a:ext cx="10363200"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、由于一个纸条的左边沿只能和另一个纸条的右边沿拼接，因此纸条和纸条的连接关系是有向的。</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将每一个纸条作为一个顶点，它们的拼接关系作为有向边，贴合程度作为边的权，则形成了加权有向图。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866775" y="4483615"/>
            <a:ext cx="102489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8</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、模型的检验：得到问题的解后，可以将每个小纸条矩阵拼接成一个大的矩阵，然后利用</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imshow</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函数输出这一拼好的图形，如果出现拼接错误，可以根据分析结果，修改纸条之间的距离函数。</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9145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7" name="文本框 6"/>
          <p:cNvSpPr txBox="1"/>
          <p:nvPr/>
        </p:nvSpPr>
        <p:spPr>
          <a:xfrm>
            <a:off x="952500" y="1028700"/>
            <a:ext cx="103632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练习</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Wingdings" panose="05000000000000000000" pitchFamily="2" charset="2"/>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anose="05000000000000000000" pitchFamily="2" charset="2"/>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完成这一问的建模和计算。</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思考一下题目的其他问题的处理。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952500" y="2152650"/>
            <a:ext cx="1036320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注：图的建模属于层次较高的建模方法，如果一个问题的某一部分能利用图的方法建模，可以提高建模的品味。</a:t>
            </a:r>
            <a:endParaRPr lang="en-US" altLang="zh-CN" sz="2400" dirty="0" smtClean="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 </a:t>
            </a:r>
            <a:r>
              <a:rPr lang="en-US" altLang="zh-CN" sz="2400" dirty="0" smtClean="0">
                <a:latin typeface="华文新魏" panose="02010800040101010101" pitchFamily="2" charset="-122"/>
                <a:ea typeface="华文新魏" panose="02010800040101010101" pitchFamily="2" charset="-122"/>
              </a:rPr>
              <a:t>    </a:t>
            </a:r>
            <a:r>
              <a:rPr lang="zh-CN" altLang="en-US" sz="2400" dirty="0" smtClean="0">
                <a:latin typeface="华文新魏" panose="02010800040101010101" pitchFamily="2" charset="-122"/>
                <a:ea typeface="华文新魏" panose="02010800040101010101" pitchFamily="2" charset="-122"/>
              </a:rPr>
              <a:t>但图的建模有一定难度。难点在于多数同学对图的方法相对生疏，难以把实际问题和图联想在一起。</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78769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5443" y="469900"/>
            <a:ext cx="309546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常用的图有以下类型</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26156" y="988546"/>
            <a:ext cx="8752782"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、如果关系是双向的，如同学关系、同乡关系、是否相连等，则相应的图的边没有方向标志，称为无向图。</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左边</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的图即无向图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126156" y="1870994"/>
            <a:ext cx="8752782"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、如果关系是单向的，如上下级关系、父子关系、产销关系、城市间通车情况等，则相应的边应该有方向标记，因此利用带箭头的边，这样的图称为有向图。</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右边的图</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是有向图。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pSp>
        <p:nvGrpSpPr>
          <p:cNvPr id="5" name="组合 4"/>
          <p:cNvGrpSpPr/>
          <p:nvPr/>
        </p:nvGrpSpPr>
        <p:grpSpPr>
          <a:xfrm>
            <a:off x="1310656" y="3117122"/>
            <a:ext cx="4261085" cy="3188629"/>
            <a:chOff x="6585300" y="711363"/>
            <a:chExt cx="4261085" cy="3188629"/>
          </a:xfrm>
        </p:grpSpPr>
        <p:grpSp>
          <p:nvGrpSpPr>
            <p:cNvPr id="6" name="组合 5"/>
            <p:cNvGrpSpPr/>
            <p:nvPr/>
          </p:nvGrpSpPr>
          <p:grpSpPr>
            <a:xfrm>
              <a:off x="6585300" y="711363"/>
              <a:ext cx="4261085" cy="3188629"/>
              <a:chOff x="5901907" y="879115"/>
              <a:chExt cx="4261085" cy="3188629"/>
            </a:xfrm>
          </p:grpSpPr>
          <p:grpSp>
            <p:nvGrpSpPr>
              <p:cNvPr id="12" name="组合 11"/>
              <p:cNvGrpSpPr/>
              <p:nvPr/>
            </p:nvGrpSpPr>
            <p:grpSpPr>
              <a:xfrm>
                <a:off x="6274052" y="1262896"/>
                <a:ext cx="3567065" cy="2489764"/>
                <a:chOff x="3204927" y="1213103"/>
                <a:chExt cx="3567065" cy="2489764"/>
              </a:xfrm>
            </p:grpSpPr>
            <p:cxnSp>
              <p:nvCxnSpPr>
                <p:cNvPr id="18" name="直接连接符 17"/>
                <p:cNvCxnSpPr/>
                <p:nvPr/>
              </p:nvCxnSpPr>
              <p:spPr>
                <a:xfrm>
                  <a:off x="3458424" y="1231271"/>
                  <a:ext cx="1348966" cy="9958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213980" y="1213103"/>
                  <a:ext cx="226337" cy="12494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3204927" y="2227152"/>
                  <a:ext cx="1602463" cy="26255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213980" y="2462543"/>
                  <a:ext cx="2091351" cy="12403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07390" y="2227152"/>
                  <a:ext cx="488887" cy="14304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305331" y="2788467"/>
                  <a:ext cx="1466661" cy="9144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6283105" y="879115"/>
                <a:ext cx="625642" cy="369332"/>
              </a:xfrm>
              <a:prstGeom prst="rect">
                <a:avLst/>
              </a:prstGeom>
              <a:noFill/>
            </p:spPr>
            <p:txBody>
              <a:bodyPr wrap="square" rtlCol="0">
                <a:spAutoFit/>
              </a:bodyPr>
              <a:lstStyle/>
              <a:p>
                <a:r>
                  <a:rPr lang="en-US" altLang="zh-CN" dirty="0" smtClean="0"/>
                  <a:t>v1</a:t>
                </a:r>
                <a:endParaRPr lang="zh-CN" altLang="en-US" dirty="0"/>
              </a:p>
            </p:txBody>
          </p:sp>
          <p:sp>
            <p:nvSpPr>
              <p:cNvPr id="14" name="文本框 13"/>
              <p:cNvSpPr txBox="1"/>
              <p:nvPr/>
            </p:nvSpPr>
            <p:spPr>
              <a:xfrm>
                <a:off x="5901907" y="2405555"/>
                <a:ext cx="625642" cy="369332"/>
              </a:xfrm>
              <a:prstGeom prst="rect">
                <a:avLst/>
              </a:prstGeom>
              <a:noFill/>
            </p:spPr>
            <p:txBody>
              <a:bodyPr wrap="square" rtlCol="0">
                <a:spAutoFit/>
              </a:bodyPr>
              <a:lstStyle/>
              <a:p>
                <a:r>
                  <a:rPr lang="en-US" altLang="zh-CN" dirty="0" smtClean="0"/>
                  <a:t>v2</a:t>
                </a:r>
                <a:endParaRPr lang="zh-CN" altLang="en-US" dirty="0"/>
              </a:p>
            </p:txBody>
          </p:sp>
          <p:sp>
            <p:nvSpPr>
              <p:cNvPr id="15" name="文本框 14"/>
              <p:cNvSpPr txBox="1"/>
              <p:nvPr/>
            </p:nvSpPr>
            <p:spPr>
              <a:xfrm>
                <a:off x="7824481" y="2008132"/>
                <a:ext cx="625642" cy="369332"/>
              </a:xfrm>
              <a:prstGeom prst="rect">
                <a:avLst/>
              </a:prstGeom>
              <a:noFill/>
            </p:spPr>
            <p:txBody>
              <a:bodyPr wrap="square" rtlCol="0">
                <a:spAutoFit/>
              </a:bodyPr>
              <a:lstStyle/>
              <a:p>
                <a:r>
                  <a:rPr lang="en-US" altLang="zh-CN" dirty="0" smtClean="0"/>
                  <a:t>v3</a:t>
                </a:r>
                <a:endParaRPr lang="zh-CN" altLang="en-US" dirty="0"/>
              </a:p>
            </p:txBody>
          </p:sp>
          <p:sp>
            <p:nvSpPr>
              <p:cNvPr id="16" name="文本框 15"/>
              <p:cNvSpPr txBox="1"/>
              <p:nvPr/>
            </p:nvSpPr>
            <p:spPr>
              <a:xfrm>
                <a:off x="8176756" y="3698412"/>
                <a:ext cx="625642" cy="369332"/>
              </a:xfrm>
              <a:prstGeom prst="rect">
                <a:avLst/>
              </a:prstGeom>
              <a:noFill/>
            </p:spPr>
            <p:txBody>
              <a:bodyPr wrap="square" rtlCol="0">
                <a:spAutoFit/>
              </a:bodyPr>
              <a:lstStyle/>
              <a:p>
                <a:r>
                  <a:rPr lang="en-US" altLang="zh-CN" dirty="0" smtClean="0"/>
                  <a:t>v4</a:t>
                </a:r>
                <a:endParaRPr lang="zh-CN" altLang="en-US" dirty="0"/>
              </a:p>
            </p:txBody>
          </p:sp>
          <p:sp>
            <p:nvSpPr>
              <p:cNvPr id="17" name="文本框 16"/>
              <p:cNvSpPr txBox="1"/>
              <p:nvPr/>
            </p:nvSpPr>
            <p:spPr>
              <a:xfrm>
                <a:off x="9537350" y="2490632"/>
                <a:ext cx="625642" cy="369332"/>
              </a:xfrm>
              <a:prstGeom prst="rect">
                <a:avLst/>
              </a:prstGeom>
              <a:noFill/>
            </p:spPr>
            <p:txBody>
              <a:bodyPr wrap="square" rtlCol="0">
                <a:spAutoFit/>
              </a:bodyPr>
              <a:lstStyle/>
              <a:p>
                <a:r>
                  <a:rPr lang="en-US" altLang="zh-CN" dirty="0" smtClean="0"/>
                  <a:t>v5</a:t>
                </a:r>
                <a:endParaRPr lang="zh-CN" altLang="en-US" dirty="0"/>
              </a:p>
            </p:txBody>
          </p:sp>
        </p:grpSp>
        <p:sp>
          <p:nvSpPr>
            <p:cNvPr id="7" name="文本框 6"/>
            <p:cNvSpPr txBox="1"/>
            <p:nvPr/>
          </p:nvSpPr>
          <p:spPr>
            <a:xfrm>
              <a:off x="6622991" y="1333144"/>
              <a:ext cx="444381" cy="369332"/>
            </a:xfrm>
            <a:prstGeom prst="rect">
              <a:avLst/>
            </a:prstGeom>
            <a:noFill/>
          </p:spPr>
          <p:txBody>
            <a:bodyPr wrap="square" rtlCol="0">
              <a:spAutoFit/>
            </a:bodyPr>
            <a:lstStyle/>
            <a:p>
              <a:r>
                <a:rPr lang="en-US" altLang="zh-CN" dirty="0" smtClean="0"/>
                <a:t>e1</a:t>
              </a:r>
              <a:endParaRPr lang="zh-CN" altLang="en-US" dirty="0"/>
            </a:p>
          </p:txBody>
        </p:sp>
        <p:sp>
          <p:nvSpPr>
            <p:cNvPr id="8" name="文本框 7"/>
            <p:cNvSpPr txBox="1"/>
            <p:nvPr/>
          </p:nvSpPr>
          <p:spPr>
            <a:xfrm>
              <a:off x="9662603" y="3112293"/>
              <a:ext cx="444381" cy="369332"/>
            </a:xfrm>
            <a:prstGeom prst="rect">
              <a:avLst/>
            </a:prstGeom>
            <a:noFill/>
          </p:spPr>
          <p:txBody>
            <a:bodyPr wrap="square" rtlCol="0">
              <a:spAutoFit/>
            </a:bodyPr>
            <a:lstStyle/>
            <a:p>
              <a:r>
                <a:rPr lang="en-US" altLang="zh-CN" dirty="0" smtClean="0"/>
                <a:t>e5</a:t>
              </a:r>
              <a:endParaRPr lang="zh-CN" altLang="en-US" dirty="0"/>
            </a:p>
          </p:txBody>
        </p:sp>
        <p:sp>
          <p:nvSpPr>
            <p:cNvPr id="9" name="文本框 8"/>
            <p:cNvSpPr txBox="1"/>
            <p:nvPr/>
          </p:nvSpPr>
          <p:spPr>
            <a:xfrm>
              <a:off x="8765351" y="2426210"/>
              <a:ext cx="444381" cy="369332"/>
            </a:xfrm>
            <a:prstGeom prst="rect">
              <a:avLst/>
            </a:prstGeom>
            <a:noFill/>
          </p:spPr>
          <p:txBody>
            <a:bodyPr wrap="square" rtlCol="0">
              <a:spAutoFit/>
            </a:bodyPr>
            <a:lstStyle/>
            <a:p>
              <a:r>
                <a:rPr lang="en-US" altLang="zh-CN" dirty="0" smtClean="0"/>
                <a:t>e4</a:t>
              </a:r>
              <a:endParaRPr lang="zh-CN" altLang="en-US" dirty="0"/>
            </a:p>
          </p:txBody>
        </p:sp>
        <p:sp>
          <p:nvSpPr>
            <p:cNvPr id="10" name="文本框 9"/>
            <p:cNvSpPr txBox="1"/>
            <p:nvPr/>
          </p:nvSpPr>
          <p:spPr>
            <a:xfrm>
              <a:off x="7667649" y="1148478"/>
              <a:ext cx="444381" cy="369332"/>
            </a:xfrm>
            <a:prstGeom prst="rect">
              <a:avLst/>
            </a:prstGeom>
            <a:noFill/>
          </p:spPr>
          <p:txBody>
            <a:bodyPr wrap="square" rtlCol="0">
              <a:spAutoFit/>
            </a:bodyPr>
            <a:lstStyle/>
            <a:p>
              <a:r>
                <a:rPr lang="en-US" altLang="zh-CN" dirty="0" smtClean="0"/>
                <a:t>e2</a:t>
              </a:r>
              <a:endParaRPr lang="zh-CN" altLang="en-US" dirty="0"/>
            </a:p>
          </p:txBody>
        </p:sp>
        <p:sp>
          <p:nvSpPr>
            <p:cNvPr id="11" name="文本框 10"/>
            <p:cNvSpPr txBox="1"/>
            <p:nvPr/>
          </p:nvSpPr>
          <p:spPr>
            <a:xfrm>
              <a:off x="7618379" y="2866110"/>
              <a:ext cx="444381" cy="369332"/>
            </a:xfrm>
            <a:prstGeom prst="rect">
              <a:avLst/>
            </a:prstGeom>
            <a:noFill/>
          </p:spPr>
          <p:txBody>
            <a:bodyPr wrap="square" rtlCol="0">
              <a:spAutoFit/>
            </a:bodyPr>
            <a:lstStyle/>
            <a:p>
              <a:r>
                <a:rPr lang="en-US" altLang="zh-CN" dirty="0" smtClean="0"/>
                <a:t>e3</a:t>
              </a:r>
              <a:endParaRPr lang="zh-CN" altLang="en-US" dirty="0"/>
            </a:p>
          </p:txBody>
        </p:sp>
      </p:grpSp>
      <p:grpSp>
        <p:nvGrpSpPr>
          <p:cNvPr id="66" name="组合 65"/>
          <p:cNvGrpSpPr/>
          <p:nvPr/>
        </p:nvGrpSpPr>
        <p:grpSpPr>
          <a:xfrm>
            <a:off x="6421814" y="3341166"/>
            <a:ext cx="3826933" cy="2580201"/>
            <a:chOff x="6421814" y="3341166"/>
            <a:chExt cx="3826933" cy="2580201"/>
          </a:xfrm>
        </p:grpSpPr>
        <p:grpSp>
          <p:nvGrpSpPr>
            <p:cNvPr id="64" name="组合 63"/>
            <p:cNvGrpSpPr/>
            <p:nvPr/>
          </p:nvGrpSpPr>
          <p:grpSpPr>
            <a:xfrm>
              <a:off x="6421814" y="3448978"/>
              <a:ext cx="3826933" cy="2332985"/>
              <a:chOff x="6421814" y="3369733"/>
              <a:chExt cx="3826933" cy="2332985"/>
            </a:xfrm>
          </p:grpSpPr>
          <p:cxnSp>
            <p:nvCxnSpPr>
              <p:cNvPr id="47" name="直接箭头连接符 46"/>
              <p:cNvCxnSpPr/>
              <p:nvPr/>
            </p:nvCxnSpPr>
            <p:spPr>
              <a:xfrm flipV="1">
                <a:off x="6421814" y="3369733"/>
                <a:ext cx="1320800" cy="4741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430282" y="3843867"/>
                <a:ext cx="1253066" cy="11017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691816" y="3385109"/>
                <a:ext cx="50798" cy="1528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7691816" y="4451977"/>
                <a:ext cx="1320800" cy="4741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683348" y="4949296"/>
                <a:ext cx="1270002" cy="753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8953350" y="4455479"/>
                <a:ext cx="1295397" cy="9150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8953350" y="4451977"/>
                <a:ext cx="0" cy="1250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8953350" y="5326007"/>
                <a:ext cx="1295397" cy="3767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5" name="弧形 64"/>
            <p:cNvSpPr/>
            <p:nvPr/>
          </p:nvSpPr>
          <p:spPr>
            <a:xfrm rot="1840738">
              <a:off x="6491771" y="3341166"/>
              <a:ext cx="1292740" cy="2580201"/>
            </a:xfrm>
            <a:prstGeom prst="arc">
              <a:avLst>
                <a:gd name="adj1" fmla="val 16200000"/>
                <a:gd name="adj2" fmla="val 2159998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日期占位符 23"/>
          <p:cNvSpPr>
            <a:spLocks noGrp="1"/>
          </p:cNvSpPr>
          <p:nvPr>
            <p:ph type="dt" sz="half" idx="10"/>
          </p:nvPr>
        </p:nvSpPr>
        <p:spPr/>
        <p:txBody>
          <a:bodyPr/>
          <a:lstStyle/>
          <a:p>
            <a:fld id="{5EF6A740-A36A-4310-AF43-EF461247DBA0}" type="datetime1">
              <a:rPr lang="en-US" altLang="zh-CN" smtClean="0"/>
              <a:t>7/27/2020</a:t>
            </a:fld>
            <a:endParaRPr lang="en-US" dirty="0"/>
          </a:p>
        </p:txBody>
      </p:sp>
      <p:sp>
        <p:nvSpPr>
          <p:cNvPr id="25" name="页脚占位符 24"/>
          <p:cNvSpPr>
            <a:spLocks noGrp="1"/>
          </p:cNvSpPr>
          <p:nvPr>
            <p:ph type="ftr" sz="quarter" idx="11"/>
          </p:nvPr>
        </p:nvSpPr>
        <p:spPr/>
        <p:txBody>
          <a:bodyPr/>
          <a:lstStyle/>
          <a:p>
            <a:r>
              <a:rPr lang="zh-CN" altLang="en-US" smtClean="0"/>
              <a:t>赵维加 喀什</a:t>
            </a:r>
            <a:r>
              <a:rPr lang="en-US" altLang="zh-CN" smtClean="0"/>
              <a:t>2018</a:t>
            </a:r>
            <a:endParaRPr lang="en-US" dirty="0"/>
          </a:p>
        </p:txBody>
      </p:sp>
    </p:spTree>
    <p:extLst>
      <p:ext uri="{BB962C8B-B14F-4D97-AF65-F5344CB8AC3E}">
        <p14:creationId xmlns:p14="http://schemas.microsoft.com/office/powerpoint/2010/main" val="16596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Rectangle 1"/>
          <p:cNvSpPr>
            <a:spLocks noChangeArrowheads="1"/>
          </p:cNvSpPr>
          <p:nvPr/>
        </p:nvSpPr>
        <p:spPr bwMode="auto">
          <a:xfrm>
            <a:off x="485776" y="316081"/>
            <a:ext cx="11125200" cy="5940088"/>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2011 B</a:t>
            </a:r>
            <a:r>
              <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题  交巡警服务平台的设置与调度</a:t>
            </a:r>
          </a:p>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警察肩负着</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刑事执法、治安管理、交通管理、服务群众四大职能。为了更有效地贯彻实施这些职能，需要在市区的一些交通要道和重要部位设置交巡警服务平台。每个交巡警服务平台的职能和警力配备基本相同。</a:t>
            </a:r>
            <a:r>
              <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由于警务资源是有限的，如何根据城市的实际情况与需求合理地设置交巡警服务平台、分配各平台的管辖范围、调度警务资源是警务部门面临的一个实际课题。</a:t>
            </a:r>
          </a:p>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试就某市设置交巡警服务平台的相关情况，建立数学模型分析研究下面的问题：</a:t>
            </a:r>
          </a:p>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附件</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中的附图</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给出了该市中心城区</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A</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的交通网络和现有的</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20</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个交巡警服务平台的设置情况示意图，相关的数据信息见附件</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。请为各交巡警服务平台分配管辖范围，使其在所管辖的范围内出现突发事件时，尽量能在</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3</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分钟内有交巡警（警车的时速为</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60km/h</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）到达事发地。</a:t>
            </a:r>
          </a:p>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对于重大突发事件，需要调度全区</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20</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个交巡警服务平台的警力资源，对进出该区的</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13</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条交通要道实现快速全封锁。实际中一个平台的警力最多封锁一个路口，请给出该区交巡警服务平台警力合理的调度方案。</a:t>
            </a:r>
          </a:p>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根据现有交巡警服务平台的工作量不均衡和有些地方出警时间过长的实际情况，拟在该区内再增加</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至</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个平台，请确定需要增加平台的具体个数和位置。</a:t>
            </a:r>
          </a:p>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针对全市</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主城六区</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B</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C</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D</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E</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F)</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的具体情况，按照设置交巡警服务平台的原则和任务，分析研究</a:t>
            </a:r>
            <a:r>
              <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该</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市现有交巡警服务平台设置方案</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参见附件</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的合理性。如果有明显不合理，请给出解决方案。</a:t>
            </a:r>
            <a:endPar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如果该市地点</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P(</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第</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32</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个节点</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处发生了重大刑事案件，在案发</a:t>
            </a:r>
            <a:r>
              <a:rPr kumimoji="0" lang="en-US" altLang="zh-CN"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3</a:t>
            </a:r>
            <a:r>
              <a:rPr kumimoji="0" lang="zh-CN" altLang="en-US" sz="2000" i="0" u="none" strike="noStrike" cap="none" normalizeH="0" baseline="0" dirty="0" smtClean="0">
                <a:ln>
                  <a:noFill/>
                </a:ln>
                <a:solidFill>
                  <a:srgbClr val="000000"/>
                </a:solidFill>
                <a:effectLst/>
                <a:latin typeface="Times New Roman" panose="02020603050405020304" pitchFamily="18" charset="0"/>
                <a:ea typeface="华文新魏" panose="02010800040101010101" pitchFamily="2" charset="-122"/>
                <a:cs typeface="Times New Roman" panose="02020603050405020304" pitchFamily="18" charset="0"/>
              </a:rPr>
              <a:t>分钟后接到报警，犯罪嫌疑人已驾车逃跑。为了快速搜捕嫌疑犯，请给出调度全市交巡警服务平台警力资源的最佳围堵方案。</a:t>
            </a:r>
            <a:endParaRPr kumimoji="0" lang="zh-CN" altLang="en-US" sz="200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35328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112642" name="Picture 2" descr="A"/>
          <p:cNvPicPr>
            <a:picLocks noChangeAspect="1" noChangeArrowheads="1"/>
          </p:cNvPicPr>
          <p:nvPr/>
        </p:nvPicPr>
        <p:blipFill>
          <a:blip r:embed="rId2">
            <a:extLst>
              <a:ext uri="{28A0092B-C50C-407E-A947-70E740481C1C}">
                <a14:useLocalDpi xmlns:a14="http://schemas.microsoft.com/office/drawing/2010/main" val="0"/>
              </a:ext>
            </a:extLst>
          </a:blip>
          <a:srcRect l="7990" r="6709" b="5009"/>
          <a:stretch>
            <a:fillRect/>
          </a:stretch>
        </p:blipFill>
        <p:spPr bwMode="auto">
          <a:xfrm>
            <a:off x="2414587" y="744538"/>
            <a:ext cx="8686801" cy="522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574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1047749" y="702186"/>
            <a:ext cx="9744075" cy="101566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indent="276225" algn="just">
              <a:lnSpc>
                <a:spcPct val="150000"/>
              </a:lnSpc>
              <a:spcAft>
                <a:spcPts val="0"/>
              </a:spcAft>
            </a:pPr>
            <a:r>
              <a:rPr lang="zh-CN" altLang="zh-CN" sz="2000" b="1" kern="100" dirty="0">
                <a:latin typeface="Times New Roman" panose="02020603050405020304" pitchFamily="18" charset="0"/>
                <a:ea typeface="宋体" panose="02010600030101010101" pitchFamily="2" charset="-122"/>
              </a:rPr>
              <a:t>附件</a:t>
            </a:r>
            <a:r>
              <a:rPr lang="en-US" altLang="zh-CN" sz="2000" b="1" kern="100" dirty="0">
                <a:latin typeface="Times New Roman" panose="02020603050405020304" pitchFamily="18" charset="0"/>
                <a:ea typeface="宋体" panose="02010600030101010101" pitchFamily="2" charset="-122"/>
              </a:rPr>
              <a:t>1</a:t>
            </a:r>
            <a:r>
              <a:rPr lang="zh-CN" altLang="zh-CN" sz="2000" b="1" kern="100" dirty="0">
                <a:latin typeface="Times New Roman" panose="02020603050405020304" pitchFamily="18" charset="0"/>
                <a:ea typeface="宋体" panose="02010600030101010101" pitchFamily="2" charset="-122"/>
              </a:rPr>
              <a:t>：</a:t>
            </a:r>
            <a:r>
              <a:rPr lang="en-US" altLang="zh-CN" sz="2000" kern="100" dirty="0">
                <a:latin typeface="Times New Roman" panose="02020603050405020304" pitchFamily="18" charset="0"/>
                <a:ea typeface="宋体" panose="02010600030101010101" pitchFamily="2" charset="-122"/>
              </a:rPr>
              <a:t>A</a:t>
            </a:r>
            <a:r>
              <a:rPr lang="zh-CN" altLang="zh-CN" sz="2000" kern="100" dirty="0">
                <a:latin typeface="Times New Roman" panose="02020603050405020304" pitchFamily="18" charset="0"/>
                <a:ea typeface="宋体" panose="02010600030101010101" pitchFamily="2" charset="-122"/>
              </a:rPr>
              <a:t>区和全市六区交通网络与平台设置的示意图。</a:t>
            </a:r>
          </a:p>
          <a:p>
            <a:pPr indent="276225" algn="just">
              <a:lnSpc>
                <a:spcPct val="150000"/>
              </a:lnSpc>
              <a:spcAft>
                <a:spcPts val="0"/>
              </a:spcAft>
            </a:pPr>
            <a:r>
              <a:rPr lang="zh-CN" altLang="zh-CN" sz="2000" b="1" kern="100" dirty="0">
                <a:latin typeface="Times New Roman" panose="02020603050405020304" pitchFamily="18" charset="0"/>
                <a:ea typeface="宋体" panose="02010600030101010101" pitchFamily="2" charset="-122"/>
              </a:rPr>
              <a:t>附件</a:t>
            </a:r>
            <a:r>
              <a:rPr lang="en-US" altLang="zh-CN" sz="2000" b="1" kern="100" dirty="0">
                <a:latin typeface="Times New Roman" panose="02020603050405020304" pitchFamily="18" charset="0"/>
                <a:ea typeface="宋体" panose="02010600030101010101" pitchFamily="2" charset="-122"/>
              </a:rPr>
              <a:t>2</a:t>
            </a:r>
            <a:r>
              <a:rPr lang="zh-CN" altLang="zh-CN" sz="2000" b="1" kern="100" dirty="0">
                <a:latin typeface="Times New Roman" panose="02020603050405020304" pitchFamily="18" charset="0"/>
                <a:ea typeface="宋体" panose="02010600030101010101" pitchFamily="2" charset="-122"/>
              </a:rPr>
              <a:t>：</a:t>
            </a:r>
            <a:r>
              <a:rPr lang="zh-CN" altLang="zh-CN" sz="2000" kern="100" dirty="0">
                <a:latin typeface="Times New Roman" panose="02020603050405020304" pitchFamily="18" charset="0"/>
                <a:ea typeface="宋体" panose="02010600030101010101" pitchFamily="2" charset="-122"/>
              </a:rPr>
              <a:t>全市六区交通网络与平台设置的相关数据表（共</a:t>
            </a:r>
            <a:r>
              <a:rPr lang="en-US" altLang="zh-CN" sz="2000" kern="100" dirty="0">
                <a:latin typeface="Times New Roman" panose="02020603050405020304" pitchFamily="18" charset="0"/>
                <a:ea typeface="宋体" panose="02010600030101010101" pitchFamily="2" charset="-122"/>
              </a:rPr>
              <a:t>5</a:t>
            </a:r>
            <a:r>
              <a:rPr lang="zh-CN" altLang="zh-CN" sz="2000" kern="100" dirty="0">
                <a:latin typeface="Times New Roman" panose="02020603050405020304" pitchFamily="18" charset="0"/>
                <a:ea typeface="宋体" panose="02010600030101010101" pitchFamily="2" charset="-122"/>
              </a:rPr>
              <a:t>个工作表）。</a:t>
            </a:r>
            <a:endParaRPr lang="zh-CN" altLang="zh-CN" sz="2000" kern="100" dirty="0">
              <a:effectLst/>
              <a:latin typeface="Times New Roman" panose="02020603050405020304" pitchFamily="18" charset="0"/>
              <a:ea typeface="宋体" panose="02010600030101010101" pitchFamily="2" charset="-122"/>
            </a:endParaRPr>
          </a:p>
        </p:txBody>
      </p:sp>
      <p:sp>
        <p:nvSpPr>
          <p:cNvPr id="5" name="文本框 4"/>
          <p:cNvSpPr txBox="1"/>
          <p:nvPr/>
        </p:nvSpPr>
        <p:spPr>
          <a:xfrm>
            <a:off x="1047750" y="1885950"/>
            <a:ext cx="376237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第一问的解题思路和步骤</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矩形 6"/>
          <p:cNvSpPr/>
          <p:nvPr/>
        </p:nvSpPr>
        <p:spPr>
          <a:xfrm>
            <a:off x="1233489" y="2405881"/>
            <a:ext cx="10115551"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indent="276225" defTabSz="914400" eaLnBrk="0" fontAlgn="base" hangingPunct="0">
              <a:spcBef>
                <a:spcPct val="0"/>
              </a:spcBef>
              <a:spcAft>
                <a:spcPct val="0"/>
              </a:spcAft>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b="1" dirty="0" smtClean="0">
                <a:latin typeface="Times New Roman" panose="02020603050405020304" pitchFamily="18" charset="0"/>
                <a:ea typeface="华文新魏" panose="02010800040101010101" pitchFamily="2" charset="-122"/>
                <a:cs typeface="Times New Roman" panose="02020603050405020304" pitchFamily="18" charset="0"/>
              </a:rPr>
              <a:t>附件</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中的附图</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给出了该市中心城区</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的交通网络和现有的</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个交巡警服务平台的设置情况示意图，相关的数据信息见附件</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。请为各交巡警服务平台分配管辖范围，使其在所管辖的范围内出现突发事件时，尽量能在</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分钟内有交</a:t>
            </a:r>
            <a:r>
              <a:rPr lang="zh-CN" altLang="en-US" sz="2400" b="1" dirty="0" smtClean="0">
                <a:latin typeface="Times New Roman" panose="02020603050405020304" pitchFamily="18" charset="0"/>
                <a:ea typeface="华文新魏" panose="02010800040101010101" pitchFamily="2" charset="-122"/>
                <a:cs typeface="Times New Roman" panose="02020603050405020304" pitchFamily="18" charset="0"/>
              </a:rPr>
              <a:t>巡警</a:t>
            </a:r>
            <a:r>
              <a:rPr lang="en-US" altLang="zh-CN" sz="2400" b="1"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b="1" dirty="0" smtClean="0">
                <a:latin typeface="Times New Roman" panose="02020603050405020304" pitchFamily="18" charset="0"/>
                <a:ea typeface="华文新魏" panose="02010800040101010101" pitchFamily="2" charset="-122"/>
                <a:cs typeface="Times New Roman" panose="02020603050405020304" pitchFamily="18" charset="0"/>
              </a:rPr>
              <a:t>警车</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的时速为</a:t>
            </a:r>
            <a:r>
              <a:rPr lang="en-US" altLang="zh-CN" sz="2400" b="1" dirty="0" smtClean="0">
                <a:latin typeface="Times New Roman" panose="02020603050405020304" pitchFamily="18" charset="0"/>
                <a:ea typeface="华文新魏" panose="02010800040101010101" pitchFamily="2" charset="-122"/>
                <a:cs typeface="Times New Roman" panose="02020603050405020304" pitchFamily="18" charset="0"/>
              </a:rPr>
              <a:t>60km/h)</a:t>
            </a:r>
            <a:r>
              <a:rPr lang="zh-CN" altLang="en-US" sz="2400" b="1" dirty="0" smtClean="0">
                <a:latin typeface="Times New Roman" panose="02020603050405020304" pitchFamily="18" charset="0"/>
                <a:ea typeface="华文新魏" panose="02010800040101010101" pitchFamily="2" charset="-122"/>
                <a:cs typeface="Times New Roman" panose="02020603050405020304" pitchFamily="18" charset="0"/>
              </a:rPr>
              <a:t>到达</a:t>
            </a: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事发地</a:t>
            </a:r>
            <a:r>
              <a:rPr lang="zh-CN" altLang="en-US"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b="1" dirty="0">
              <a:latin typeface="Times New Roman" panose="02020603050405020304" pitchFamily="18" charset="0"/>
              <a:ea typeface="华文新魏" panose="02010800040101010101" pitchFamily="2" charset="-122"/>
              <a:cs typeface="Times New Roman" panose="02020603050405020304" pitchFamily="18" charset="0"/>
            </a:endParaRPr>
          </a:p>
          <a:p>
            <a:pPr lvl="0" indent="276225" defTabSz="914400" eaLnBrk="0" fontAlgn="base" hangingPunct="0">
              <a:spcBef>
                <a:spcPct val="0"/>
              </a:spcBef>
              <a:spcAft>
                <a:spcPct val="0"/>
              </a:spcAft>
            </a:pP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对于重大突发事件，需要调度全区</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个交巡警服务平台的警力资源，对进出该区的</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13</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条交通要道实现快速全封锁。</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实际中一个平台的警力最多封锁一个路口</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，请给出该区交巡警服务平台警力合理的调度方案。</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p>
            <a:pPr lvl="0" indent="276225" defTabSz="914400" eaLnBrk="0" fontAlgn="base" hangingPunct="0">
              <a:spcBef>
                <a:spcPct val="0"/>
              </a:spcBef>
              <a:spcAft>
                <a:spcPct val="0"/>
              </a:spcAft>
            </a:pPr>
            <a:r>
              <a:rPr lang="zh-CN" altLang="en-US"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根据现有交巡警服务平台的工作量不均衡和有些地方出警时间过长的实际情况，拟在该区内再增加</a:t>
            </a:r>
            <a:r>
              <a:rPr lang="en-US" altLang="zh-CN"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至</a:t>
            </a:r>
            <a:r>
              <a:rPr lang="en-US" altLang="zh-CN"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b="1"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个平台，请确定需要增加平台的具体个数和位置。</a:t>
            </a:r>
            <a:endParaRPr lang="zh-CN" altLang="en-US"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054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a:xfrm flipV="1">
            <a:off x="1295401" y="6248399"/>
            <a:ext cx="7305900" cy="45719"/>
          </a:xfrm>
        </p:spPr>
        <p:txBody>
          <a:bodyPr/>
          <a:lstStyle/>
          <a:p>
            <a:endParaRPr lang="en-US" dirty="0"/>
          </a:p>
        </p:txBody>
      </p:sp>
      <p:sp>
        <p:nvSpPr>
          <p:cNvPr id="4" name="文本框 3"/>
          <p:cNvSpPr txBox="1"/>
          <p:nvPr/>
        </p:nvSpPr>
        <p:spPr>
          <a:xfrm>
            <a:off x="1095153" y="839972"/>
            <a:ext cx="300901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问题分析和建模</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095153" y="1541721"/>
            <a:ext cx="983511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第一问考虑了某市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区的交通网络，有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个交巡警平台和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个路口，每条路连接两个路口，且给出了路的长度。因此，可以</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建立以路口为节点，路为连接节点的边，路的长度为边的长度的加权无向图</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095153" y="2945219"/>
            <a:ext cx="9835117"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我们的问题的第一部分是</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求距离每一个路口最近的交巡警平台，从而将这个路口分配给对应的交巡警平台</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。这是求任意顶点到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个交巡警平台节点的最短路问题。可以利用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Floyd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算法编程求解，也可以直接利用</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的相关函数求解。</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095153" y="4614530"/>
            <a:ext cx="983511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第一部分的求解结果发现，有若干个顶点到任意的交巡警平台的距离都大于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分钟车程，各平台的任务分布也不均匀。</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208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1474381" y="808926"/>
            <a:ext cx="9253869"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indent="276225" defTabSz="914400" eaLnBrk="0" fontAlgn="base" hangingPunct="0">
              <a:spcBef>
                <a:spcPct val="0"/>
              </a:spcBef>
              <a:spcAft>
                <a:spcPct val="0"/>
              </a:spcAft>
            </a:pPr>
            <a:r>
              <a:rPr lang="zh-CN" altLang="en-US" sz="2400" dirty="0" smtClean="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第二部分：根据</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现有交巡警服务平台的工作量不均衡和有些地方出警时间过长的实际情况，拟在该区内再增加</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至</a:t>
            </a:r>
            <a:r>
              <a:rPr lang="en-US" altLang="zh-CN"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个平台，请确定需要增加平台的具体个数和位置。</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474381" y="2360040"/>
            <a:ext cx="925386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这里有两个需要解决的问题：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、最少要增加几个交巡警服务平台，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、这几个交巡警平台应在什么位置。</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474381" y="3593805"/>
            <a:ext cx="9253869"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对第一个问题，我们需要给出增加平台所应该达到的目标，根据要求，我们的目标一般可以有两个：</a:t>
            </a:r>
            <a:endParaRPr lang="en-US" altLang="zh-CN" sz="2400" dirty="0" smtClean="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 </a:t>
            </a:r>
            <a:r>
              <a:rPr lang="en-US" altLang="zh-CN" sz="2400" dirty="0" smtClean="0">
                <a:latin typeface="华文新魏" panose="02010800040101010101" pitchFamily="2" charset="-122"/>
                <a:ea typeface="华文新魏" panose="02010800040101010101" pitchFamily="2" charset="-122"/>
              </a:rPr>
              <a:t>      1</a:t>
            </a:r>
            <a:r>
              <a:rPr lang="zh-CN" altLang="en-US" sz="2400" dirty="0" smtClean="0">
                <a:latin typeface="华文新魏" panose="02010800040101010101" pitchFamily="2" charset="-122"/>
                <a:ea typeface="华文新魏" panose="02010800040101010101" pitchFamily="2" charset="-122"/>
              </a:rPr>
              <a:t>、出警时间控制在</a:t>
            </a:r>
            <a:r>
              <a:rPr lang="en-US" altLang="zh-CN" sz="2400" dirty="0" smtClean="0">
                <a:latin typeface="华文新魏" panose="02010800040101010101" pitchFamily="2" charset="-122"/>
                <a:ea typeface="华文新魏" panose="02010800040101010101" pitchFamily="2" charset="-122"/>
              </a:rPr>
              <a:t>3</a:t>
            </a:r>
            <a:r>
              <a:rPr lang="zh-CN" altLang="en-US" sz="2400" dirty="0" smtClean="0">
                <a:latin typeface="华文新魏" panose="02010800040101010101" pitchFamily="2" charset="-122"/>
                <a:ea typeface="华文新魏" panose="02010800040101010101" pitchFamily="2" charset="-122"/>
              </a:rPr>
              <a:t>分钟以内；</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或稍微多一点</a:t>
            </a:r>
            <a:r>
              <a:rPr lang="en-US" altLang="zh-CN" sz="2400" dirty="0" smtClean="0">
                <a:latin typeface="华文新魏" panose="02010800040101010101" pitchFamily="2" charset="-122"/>
                <a:ea typeface="华文新魏" panose="02010800040101010101" pitchFamily="2" charset="-122"/>
              </a:rPr>
              <a:t>)</a:t>
            </a:r>
          </a:p>
          <a:p>
            <a:r>
              <a:rPr lang="en-US" altLang="zh-CN" sz="2400" dirty="0">
                <a:latin typeface="华文新魏" panose="02010800040101010101" pitchFamily="2" charset="-122"/>
                <a:ea typeface="华文新魏" panose="02010800040101010101" pitchFamily="2" charset="-122"/>
              </a:rPr>
              <a:t> </a:t>
            </a:r>
            <a:r>
              <a:rPr lang="en-US" altLang="zh-CN" sz="2400" dirty="0" smtClean="0">
                <a:latin typeface="华文新魏" panose="02010800040101010101" pitchFamily="2" charset="-122"/>
                <a:ea typeface="华文新魏" panose="02010800040101010101" pitchFamily="2" charset="-122"/>
              </a:rPr>
              <a:t>      2</a:t>
            </a:r>
            <a:r>
              <a:rPr lang="zh-CN" altLang="en-US" sz="2400" dirty="0" smtClean="0">
                <a:latin typeface="华文新魏" panose="02010800040101010101" pitchFamily="2" charset="-122"/>
                <a:ea typeface="华文新魏" panose="02010800040101010101" pitchFamily="2" charset="-122"/>
              </a:rPr>
              <a:t>、工作量尽量均衡</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比如工作量控制在</a:t>
            </a:r>
            <a:r>
              <a:rPr lang="en-US" altLang="zh-CN" sz="2400" dirty="0" smtClean="0">
                <a:latin typeface="华文新魏" panose="02010800040101010101" pitchFamily="2" charset="-122"/>
                <a:ea typeface="华文新魏" panose="02010800040101010101" pitchFamily="2" charset="-122"/>
              </a:rPr>
              <a:t>5</a:t>
            </a:r>
            <a:r>
              <a:rPr lang="zh-CN" altLang="en-US" sz="2400" dirty="0" smtClean="0">
                <a:latin typeface="华文新魏" panose="02010800040101010101" pitchFamily="2" charset="-122"/>
                <a:ea typeface="华文新魏" panose="02010800040101010101" pitchFamily="2" charset="-122"/>
              </a:rPr>
              <a:t>个或</a:t>
            </a:r>
            <a:r>
              <a:rPr lang="en-US" altLang="zh-CN" sz="2400" dirty="0" smtClean="0">
                <a:latin typeface="华文新魏" panose="02010800040101010101" pitchFamily="2" charset="-122"/>
                <a:ea typeface="华文新魏" panose="02010800040101010101" pitchFamily="2" charset="-122"/>
              </a:rPr>
              <a:t>6</a:t>
            </a:r>
            <a:r>
              <a:rPr lang="zh-CN" altLang="en-US" sz="2400" dirty="0" smtClean="0">
                <a:latin typeface="华文新魏" panose="02010800040101010101" pitchFamily="2" charset="-122"/>
                <a:ea typeface="华文新魏" panose="02010800040101010101" pitchFamily="2" charset="-122"/>
              </a:rPr>
              <a:t>个路口以内。</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86883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5" name="文本框 4"/>
          <p:cNvSpPr txBox="1"/>
          <p:nvPr/>
        </p:nvSpPr>
        <p:spPr>
          <a:xfrm>
            <a:off x="1295401" y="967563"/>
            <a:ext cx="947538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关于第一个目标：要控制每个路口到最近的交巡警平台不超过</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分钟路程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或</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，实际上只要控制目前超过</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分钟的路口，只有几种解决方案。</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295401" y="2381693"/>
            <a:ext cx="947538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关于第二个目标，可以增加一个新的目标，比如每个交巡警平台最多负责</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个路口等。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1295401" y="3402419"/>
            <a:ext cx="9475380"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实际上，由于每个路口对应唯一的交巡警平台，因此是一个</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一对</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多的指派问题，可以利用指派问题的方法建模。</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可以假设</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xi=1,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把第</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个节点作为交巡警平台。</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=1,2,…,20+k</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然后把已有的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个平台作为约束。</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K=3,4,5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分别计算。</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235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5" name="Rectangle 1"/>
          <p:cNvSpPr>
            <a:spLocks noChangeArrowheads="1"/>
          </p:cNvSpPr>
          <p:nvPr/>
        </p:nvSpPr>
        <p:spPr bwMode="auto">
          <a:xfrm>
            <a:off x="754911" y="845721"/>
            <a:ext cx="10600660" cy="526297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1998B</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题 灾情巡视路线</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下图为某县的乡</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镇</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、村公路网示意图，公路边的数字为该路段的公里数。</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今年夏天该县遭受水灾。为考察灾情、组织自救，县领导决定，带领有关部门负责人到全县各乡</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镇</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、村巡视。巡视路线指从县政府所在地出发，走遍各乡</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镇</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、村，又回到县政府所在地的路线。</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若分三组</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巡视，试设计总路程最短且各组尽可能均衡的巡视路线。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假定巡视人员在各乡</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镇</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停留时间</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T=2</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小时，在各村停留时间</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小时，汽车行驶速度</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V=35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公里</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小时。要在</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小时内完成巡视，至少应分几组；给出这种分组下你认为最佳的巡视路线。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在上述关于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T , 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和</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V</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的假定下，如果巡视人员足够多，完成巡视的最短时间是多少；给出在这种最短时间完成巡视的要求下，你认为最佳的巡视路线。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若巡视组数已定</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如三组</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，要求尽快完成巡视，讨论</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和</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V</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改变对最佳巡视路线的影响。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394823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123906" name="Picture 2" descr="Image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61314" y="206782"/>
            <a:ext cx="5022850"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144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1419783" y="778099"/>
            <a:ext cx="8857918" cy="30469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2000B</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题  钢管订购和运输</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p>
            <a:pPr lvl="0" indent="269875" defTabSz="914400" eaLnBrk="0" fontAlgn="base" hangingPunct="0">
              <a:spcBef>
                <a:spcPct val="0"/>
              </a:spcBef>
              <a:spcAft>
                <a:spcPct val="0"/>
              </a:spcAf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要铺设一条                      </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的</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输送天然气的主管道</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如图一所示</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见下页</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。经筛选后可以生产这种主管道钢管的钢厂</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        </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pPr lvl="0" indent="269875" defTabSz="914400" eaLnBrk="0" fontAlgn="base" hangingPunct="0">
              <a:spcBef>
                <a:spcPct val="0"/>
              </a:spcBef>
              <a:spcAft>
                <a:spcPct val="0"/>
              </a:spcAft>
            </a:pP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。图</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中粗线表示铁路，单细线表示公路，双细线表示要铺设的管道</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假设沿管道或者原来有公路，或者建有施工公路</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，圆圈表示火车站，每段铁路、公路和管道旁的阿拉伯数字表示里程</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单位</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km)</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a:t>
            </a:r>
          </a:p>
          <a:p>
            <a:pPr lvl="0" indent="269875" defTabSz="914400" eaLnBrk="0" fontAlgn="base" hangingPunct="0">
              <a:spcBef>
                <a:spcPct val="0"/>
              </a:spcBef>
              <a:spcAft>
                <a:spcPct val="0"/>
              </a:spcAft>
            </a:pP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为方便计，</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1km</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主管道钢管称为</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单位钢管</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graphicFrame>
        <p:nvGraphicFramePr>
          <p:cNvPr id="4" name="对象 3"/>
          <p:cNvGraphicFramePr>
            <a:graphicFrameLocks noChangeAspect="1"/>
          </p:cNvGraphicFramePr>
          <p:nvPr>
            <p:extLst/>
          </p:nvPr>
        </p:nvGraphicFramePr>
        <p:xfrm>
          <a:off x="4175648" y="1221165"/>
          <a:ext cx="1545406" cy="400310"/>
        </p:xfrm>
        <a:graphic>
          <a:graphicData uri="http://schemas.openxmlformats.org/presentationml/2006/ole">
            <mc:AlternateContent xmlns:mc="http://schemas.openxmlformats.org/markup-compatibility/2006">
              <mc:Choice xmlns:v="urn:schemas-microsoft-com:vml" Requires="v">
                <p:oleObj spid="_x0000_s11394" name="Equation" r:id="rId3" imgW="1346200" imgH="228600" progId="Equation.DSMT4">
                  <p:embed/>
                </p:oleObj>
              </mc:Choice>
              <mc:Fallback>
                <p:oleObj name="Equation" r:id="rId3" imgW="1346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648" y="1221165"/>
                        <a:ext cx="1545406" cy="400310"/>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nvPr>
        </p:nvGraphicFramePr>
        <p:xfrm>
          <a:off x="1680082" y="2013180"/>
          <a:ext cx="1298946" cy="377567"/>
        </p:xfrm>
        <a:graphic>
          <a:graphicData uri="http://schemas.openxmlformats.org/presentationml/2006/ole">
            <mc:AlternateContent xmlns:mc="http://schemas.openxmlformats.org/markup-compatibility/2006">
              <mc:Choice xmlns:v="urn:schemas-microsoft-com:vml" Requires="v">
                <p:oleObj spid="_x0000_s11395" name="Equation" r:id="rId5" imgW="711000" imgH="228600" progId="Equation.DSMT4">
                  <p:embed/>
                </p:oleObj>
              </mc:Choice>
              <mc:Fallback>
                <p:oleObj name="Equation" r:id="rId5" imgW="711000" imgH="228600" progId="Equation.DSMT4">
                  <p:embed/>
                  <p:pic>
                    <p:nvPicPr>
                      <p:cNvPr id="0" name=""/>
                      <p:cNvPicPr>
                        <a:picLocks noChangeAspect="1" noChangeArrowheads="1"/>
                      </p:cNvPicPr>
                      <p:nvPr/>
                    </p:nvPicPr>
                    <p:blipFill>
                      <a:blip r:embed="rId6"/>
                      <a:srcRect/>
                      <a:stretch>
                        <a:fillRect/>
                      </a:stretch>
                    </p:blipFill>
                    <p:spPr bwMode="auto">
                      <a:xfrm>
                        <a:off x="1680082" y="2013180"/>
                        <a:ext cx="1298946" cy="377567"/>
                      </a:xfrm>
                      <a:prstGeom prst="rect">
                        <a:avLst/>
                      </a:prstGeom>
                      <a:noFill/>
                    </p:spPr>
                  </p:pic>
                </p:oleObj>
              </mc:Fallback>
            </mc:AlternateContent>
          </a:graphicData>
        </a:graphic>
      </p:graphicFrame>
      <p:sp>
        <p:nvSpPr>
          <p:cNvPr id="9" name="Rectangle 7"/>
          <p:cNvSpPr>
            <a:spLocks noChangeArrowheads="1"/>
          </p:cNvSpPr>
          <p:nvPr/>
        </p:nvSpPr>
        <p:spPr bwMode="auto">
          <a:xfrm>
            <a:off x="1419783" y="4131153"/>
            <a:ext cx="8857918" cy="120032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indent="269875" defTabSz="914400" eaLnBrk="0" fontAlgn="base" hangingPunct="0">
              <a:spcBef>
                <a:spcPct val="0"/>
              </a:spcBef>
              <a:spcAft>
                <a:spcPct val="0"/>
              </a:spcAft>
            </a:pPr>
            <a:r>
              <a:rPr kumimoji="0" 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一个钢厂如果承担制造这种钢管，至少需要生产</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500</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个单位。钢厂</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在指定期限内能生产该钢管的最大数量</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Si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个单位，钢管出厂销价</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单位钢管为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Pi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万元如表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3389246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graphicFrame>
        <p:nvGraphicFramePr>
          <p:cNvPr id="4" name="表格 3"/>
          <p:cNvGraphicFramePr>
            <a:graphicFrameLocks noGrp="1"/>
          </p:cNvGraphicFramePr>
          <p:nvPr>
            <p:extLst/>
          </p:nvPr>
        </p:nvGraphicFramePr>
        <p:xfrm>
          <a:off x="2228717" y="1074629"/>
          <a:ext cx="6448784" cy="1339824"/>
        </p:xfrm>
        <a:graphic>
          <a:graphicData uri="http://schemas.openxmlformats.org/drawingml/2006/table">
            <a:tbl>
              <a:tblPr>
                <a:tableStyleId>{5C22544A-7EE6-4342-B048-85BDC9FD1C3A}</a:tableStyleId>
              </a:tblPr>
              <a:tblGrid>
                <a:gridCol w="749734"/>
                <a:gridCol w="862266"/>
                <a:gridCol w="806000"/>
                <a:gridCol w="806000"/>
                <a:gridCol w="806000"/>
                <a:gridCol w="806000"/>
                <a:gridCol w="806000"/>
                <a:gridCol w="806784"/>
              </a:tblGrid>
              <a:tr h="608304">
                <a:tc>
                  <a:txBody>
                    <a:bodyPr/>
                    <a:lstStyle/>
                    <a:p>
                      <a:pPr algn="ctr">
                        <a:spcAft>
                          <a:spcPts val="0"/>
                        </a:spcAft>
                      </a:pPr>
                      <a:r>
                        <a:rPr lang="en-US" sz="2400" kern="100" dirty="0" smtClean="0">
                          <a:effectLst/>
                          <a:latin typeface="Times New Roman" panose="02020603050405020304" pitchFamily="18" charset="0"/>
                          <a:ea typeface="华文新魏" panose="02010800040101010101" pitchFamily="2" charset="-122"/>
                          <a:cs typeface="Times New Roman" panose="02020603050405020304" pitchFamily="18" charset="0"/>
                        </a:rPr>
                        <a:t>Si</a:t>
                      </a:r>
                      <a:endPar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1</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3</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4</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5</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6</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7</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r h="348392">
                <a:tc>
                  <a:txBody>
                    <a:bodyPr/>
                    <a:lstStyle/>
                    <a:p>
                      <a:pPr algn="ctr">
                        <a:spcAft>
                          <a:spcPts val="0"/>
                        </a:spcAft>
                      </a:pPr>
                      <a:r>
                        <a:rPr lang="en-US" sz="2400" kern="100" dirty="0" err="1" smtClean="0">
                          <a:effectLst/>
                          <a:latin typeface="Times New Roman" panose="02020603050405020304" pitchFamily="18" charset="0"/>
                          <a:ea typeface="华文新魏" panose="02010800040101010101" pitchFamily="2" charset="-122"/>
                          <a:cs typeface="Times New Roman" panose="02020603050405020304" pitchFamily="18" charset="0"/>
                        </a:rPr>
                        <a:t>s</a:t>
                      </a:r>
                      <a:r>
                        <a:rPr lang="en-US" sz="2400" kern="100" baseline="-25000" dirty="0" err="1" smtClean="0">
                          <a:effectLst/>
                          <a:latin typeface="Times New Roman" panose="02020603050405020304" pitchFamily="18" charset="0"/>
                          <a:ea typeface="华文新魏" panose="02010800040101010101" pitchFamily="2" charset="-122"/>
                          <a:cs typeface="Times New Roman" panose="02020603050405020304" pitchFamily="18" charset="0"/>
                        </a:rPr>
                        <a:t>i</a:t>
                      </a:r>
                      <a:endParaRPr lang="en-US" sz="2400" kern="100" baseline="-250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800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800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1000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2000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2000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2000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3000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r h="348392">
                <a:tc>
                  <a:txBody>
                    <a:bodyPr/>
                    <a:lstStyle/>
                    <a:p>
                      <a:pPr algn="ctr">
                        <a:spcAft>
                          <a:spcPts val="0"/>
                        </a:spcAft>
                      </a:pPr>
                      <a:r>
                        <a:rPr lang="en-US" sz="2400" kern="100" dirty="0" smtClean="0">
                          <a:effectLst/>
                          <a:latin typeface="Times New Roman" panose="02020603050405020304" pitchFamily="18" charset="0"/>
                          <a:ea typeface="华文新魏" panose="02010800040101010101" pitchFamily="2" charset="-122"/>
                          <a:cs typeface="Times New Roman" panose="02020603050405020304" pitchFamily="18" charset="0"/>
                        </a:rPr>
                        <a:t>P</a:t>
                      </a:r>
                      <a:r>
                        <a:rPr lang="en-US" sz="2400" kern="100" baseline="-25000" dirty="0" smtClean="0">
                          <a:effectLst/>
                          <a:latin typeface="Times New Roman" panose="02020603050405020304" pitchFamily="18" charset="0"/>
                          <a:ea typeface="华文新魏" panose="02010800040101010101" pitchFamily="2" charset="-122"/>
                          <a:cs typeface="Times New Roman" panose="02020603050405020304" pitchFamily="18" charset="0"/>
                        </a:rPr>
                        <a:t>i</a:t>
                      </a:r>
                      <a:endParaRPr lang="en-US" sz="2400" kern="100" baseline="-250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160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155</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155</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160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155</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150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160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bl>
          </a:graphicData>
        </a:graphic>
      </p:graphicFrame>
      <p:graphicFrame>
        <p:nvGraphicFramePr>
          <p:cNvPr id="15" name="表格 14"/>
          <p:cNvGraphicFramePr>
            <a:graphicFrameLocks noGrp="1"/>
          </p:cNvGraphicFramePr>
          <p:nvPr>
            <p:extLst/>
          </p:nvPr>
        </p:nvGraphicFramePr>
        <p:xfrm>
          <a:off x="1295401" y="4011225"/>
          <a:ext cx="9469564" cy="731520"/>
        </p:xfrm>
        <a:graphic>
          <a:graphicData uri="http://schemas.openxmlformats.org/drawingml/2006/table">
            <a:tbl>
              <a:tblPr>
                <a:tableStyleId>{5C22544A-7EE6-4342-B048-85BDC9FD1C3A}</a:tableStyleId>
              </a:tblPr>
              <a:tblGrid>
                <a:gridCol w="1578069"/>
                <a:gridCol w="1578069"/>
                <a:gridCol w="1578069"/>
                <a:gridCol w="1578069"/>
                <a:gridCol w="1578069"/>
                <a:gridCol w="1579219"/>
              </a:tblGrid>
              <a:tr h="247650">
                <a:tc>
                  <a:txBody>
                    <a:bodyPr/>
                    <a:lstStyle/>
                    <a:p>
                      <a:pPr algn="ctr">
                        <a:spcAft>
                          <a:spcPts val="0"/>
                        </a:spcAft>
                      </a:pP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里程</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(km)</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300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301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350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351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400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401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450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451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500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r h="247650">
                <a:tc>
                  <a:txBody>
                    <a:bodyPr/>
                    <a:lstStyle/>
                    <a:p>
                      <a:pPr algn="ctr">
                        <a:spcAft>
                          <a:spcPts val="0"/>
                        </a:spcAft>
                      </a:pP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运价</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a:t>
                      </a: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万元</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23</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26</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29</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32</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bl>
          </a:graphicData>
        </a:graphic>
      </p:graphicFrame>
      <p:graphicFrame>
        <p:nvGraphicFramePr>
          <p:cNvPr id="16" name="表格 15"/>
          <p:cNvGraphicFramePr>
            <a:graphicFrameLocks noGrp="1"/>
          </p:cNvGraphicFramePr>
          <p:nvPr>
            <p:extLst/>
          </p:nvPr>
        </p:nvGraphicFramePr>
        <p:xfrm>
          <a:off x="1295401" y="4795283"/>
          <a:ext cx="9431076" cy="1041991"/>
        </p:xfrm>
        <a:graphic>
          <a:graphicData uri="http://schemas.openxmlformats.org/drawingml/2006/table">
            <a:tbl>
              <a:tblPr>
                <a:tableStyleId>{5C22544A-7EE6-4342-B048-85BDC9FD1C3A}</a:tableStyleId>
              </a:tblPr>
              <a:tblGrid>
                <a:gridCol w="1571655"/>
                <a:gridCol w="1571655"/>
                <a:gridCol w="1571655"/>
                <a:gridCol w="1571655"/>
                <a:gridCol w="1571655"/>
                <a:gridCol w="1572801"/>
              </a:tblGrid>
              <a:tr h="499730">
                <a:tc>
                  <a:txBody>
                    <a:bodyPr/>
                    <a:lstStyle/>
                    <a:p>
                      <a:pPr algn="ctr">
                        <a:spcAft>
                          <a:spcPts val="0"/>
                        </a:spcAft>
                      </a:pP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里程</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(km)</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501</a:t>
                      </a: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600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601</a:t>
                      </a:r>
                      <a:r>
                        <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700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701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800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801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900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901</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1000</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r h="542261">
                <a:tc>
                  <a:txBody>
                    <a:bodyPr/>
                    <a:lstStyle/>
                    <a:p>
                      <a:pPr algn="ctr">
                        <a:spcAft>
                          <a:spcPts val="0"/>
                        </a:spcAft>
                      </a:pP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运价</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a:t>
                      </a:r>
                      <a:r>
                        <a:rPr lang="zh-CN" sz="2400" kern="100">
                          <a:effectLst/>
                          <a:latin typeface="Times New Roman" panose="02020603050405020304" pitchFamily="18" charset="0"/>
                          <a:ea typeface="华文新魏" panose="02010800040101010101" pitchFamily="2" charset="-122"/>
                          <a:cs typeface="Times New Roman" panose="02020603050405020304" pitchFamily="18" charset="0"/>
                        </a:rPr>
                        <a:t>万元</a:t>
                      </a:r>
                      <a:r>
                        <a:rPr lang="en-US" sz="2400" kern="100">
                          <a:effectLst/>
                          <a:latin typeface="Times New Roman" panose="02020603050405020304" pitchFamily="18" charset="0"/>
                          <a:ea typeface="华文新魏" panose="02010800040101010101" pitchFamily="2" charset="-122"/>
                          <a:cs typeface="Times New Roman" panose="02020603050405020304" pitchFamily="18" charset="0"/>
                        </a:rPr>
                        <a:t>)</a:t>
                      </a:r>
                      <a:endParaRPr lang="zh-CN" sz="2400" kern="10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37</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44</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50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55</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华文新魏" panose="02010800040101010101" pitchFamily="2" charset="-122"/>
                          <a:cs typeface="Times New Roman" panose="02020603050405020304" pitchFamily="18" charset="0"/>
                        </a:rPr>
                        <a:t>60</a:t>
                      </a:r>
                      <a:endParaRPr 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80" marR="68580" marT="0" marB="0" anchor="ctr"/>
                </a:tc>
              </a:tr>
            </a:tbl>
          </a:graphicData>
        </a:graphic>
      </p:graphicFrame>
      <p:sp>
        <p:nvSpPr>
          <p:cNvPr id="17" name="Rectangle 11"/>
          <p:cNvSpPr>
            <a:spLocks noChangeArrowheads="1"/>
          </p:cNvSpPr>
          <p:nvPr/>
        </p:nvSpPr>
        <p:spPr bwMode="auto">
          <a:xfrm>
            <a:off x="1295402" y="2552906"/>
            <a:ext cx="9432850" cy="830997"/>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单位钢管的铁路运价如表</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1000km</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以上每增加</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至</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100km</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运价增加</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万元。</a:t>
            </a:r>
          </a:p>
        </p:txBody>
      </p:sp>
      <p:sp>
        <p:nvSpPr>
          <p:cNvPr id="18" name="文本框 17"/>
          <p:cNvSpPr txBox="1"/>
          <p:nvPr/>
        </p:nvSpPr>
        <p:spPr>
          <a:xfrm>
            <a:off x="3242930" y="3466214"/>
            <a:ext cx="427428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单位钢管铁路运价表</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9" name="文本框 18"/>
          <p:cNvSpPr txBox="1"/>
          <p:nvPr/>
        </p:nvSpPr>
        <p:spPr>
          <a:xfrm>
            <a:off x="3646967" y="589125"/>
            <a:ext cx="346621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单位钢管出厂销价</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77559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8844" y="869133"/>
            <a:ext cx="9116839"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、在有向图和无向图中，有的图的边可以赋予特殊的数，称为边的权。如边表示城市之间的通路，则路的长度可以作为通路的权；如果边表示城市之间的某种物质的传输，则单位时间传输的量可以作为边的权等。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49790" y="2706986"/>
            <a:ext cx="914400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给图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的每条边赋予一个非负数作为边的权，得到的图称为赋权图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F4BB4D2A-C50C-4000-8451-4E7D2F680929}" type="datetime1">
              <a:rPr lang="en-US" altLang="zh-CN" smtClean="0"/>
              <a:t>7/27/2020</a:t>
            </a:fld>
            <a:endParaRPr lang="en-US" dirty="0"/>
          </a:p>
        </p:txBody>
      </p:sp>
      <p:sp>
        <p:nvSpPr>
          <p:cNvPr id="5" name="页脚占位符 4"/>
          <p:cNvSpPr>
            <a:spLocks noGrp="1"/>
          </p:cNvSpPr>
          <p:nvPr>
            <p:ph type="ftr" sz="quarter" idx="11"/>
          </p:nvPr>
        </p:nvSpPr>
        <p:spPr/>
        <p:txBody>
          <a:bodyPr/>
          <a:lstStyle/>
          <a:p>
            <a:r>
              <a:rPr lang="zh-CN" altLang="en-US" smtClean="0"/>
              <a:t>赵维加 喀什</a:t>
            </a:r>
            <a:r>
              <a:rPr lang="en-US" altLang="zh-CN" smtClean="0"/>
              <a:t>2018</a:t>
            </a:r>
            <a:endParaRPr lang="en-US" dirty="0"/>
          </a:p>
        </p:txBody>
      </p:sp>
      <p:pic>
        <p:nvPicPr>
          <p:cNvPr id="7" name="图片 6"/>
          <p:cNvPicPr>
            <a:picLocks noChangeAspect="1"/>
          </p:cNvPicPr>
          <p:nvPr/>
        </p:nvPicPr>
        <p:blipFill>
          <a:blip r:embed="rId2"/>
          <a:stretch>
            <a:fillRect/>
          </a:stretch>
        </p:blipFill>
        <p:spPr>
          <a:xfrm>
            <a:off x="5369169" y="3199047"/>
            <a:ext cx="3708429" cy="3049353"/>
          </a:xfrm>
          <a:prstGeom prst="rect">
            <a:avLst/>
          </a:prstGeom>
        </p:spPr>
      </p:pic>
      <p:sp>
        <p:nvSpPr>
          <p:cNvPr id="8" name="文本框 7"/>
          <p:cNvSpPr txBox="1"/>
          <p:nvPr/>
        </p:nvSpPr>
        <p:spPr>
          <a:xfrm>
            <a:off x="1149790" y="3540369"/>
            <a:ext cx="2961102"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赋权图可分为有向赋权图和无向赋权图，右边的图是</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输出有向赋权图。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14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Rectangle 2"/>
          <p:cNvSpPr>
            <a:spLocks noChangeArrowheads="1"/>
          </p:cNvSpPr>
          <p:nvPr/>
        </p:nvSpPr>
        <p:spPr bwMode="auto">
          <a:xfrm>
            <a:off x="850900" y="1128066"/>
            <a:ext cx="10217592" cy="4154984"/>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公路运输费用为</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单位钢管每公里</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万元</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不足整公里部分按整公里计算</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。钢管可由铁路、公路运往铺设地点</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不只是运到点</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，而是管道</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全线</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pPr lvl="0" defTabSz="914400"/>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请</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制定一个主管道钢管的订购和运输计划，使总费用</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给</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出总费用</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a:t>
            </a:r>
          </a:p>
          <a:p>
            <a:pPr lvl="0" defTabSz="914400"/>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请就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模型分析：哪个钢厂钢管的销价的变化对购运计划和总费用影响最大，哪个钢厂钢管的产量的上限的变化对购运计划和总费用的影响最大，并给出相应的数字结果。</a:t>
            </a:r>
          </a:p>
          <a:p>
            <a:pPr lvl="0" defTabSz="914400"/>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要铺设的管道不是一条线，而是一个树形图，铁路、公路和管道构成网络，请就这种更一般的情形给出一种解决办法，并对图二</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要求给出模型和结果。</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tx1"/>
              </a:solidFill>
              <a:effectLst/>
            </a:endParaRPr>
          </a:p>
        </p:txBody>
      </p:sp>
      <p:graphicFrame>
        <p:nvGraphicFramePr>
          <p:cNvPr id="5" name="对象 4"/>
          <p:cNvGraphicFramePr>
            <a:graphicFrameLocks noChangeAspect="1"/>
          </p:cNvGraphicFramePr>
          <p:nvPr/>
        </p:nvGraphicFramePr>
        <p:xfrm>
          <a:off x="0" y="457200"/>
          <a:ext cx="850900" cy="228600"/>
        </p:xfrm>
        <a:graphic>
          <a:graphicData uri="http://schemas.openxmlformats.org/presentationml/2006/ole">
            <mc:AlternateContent xmlns:mc="http://schemas.openxmlformats.org/markup-compatibility/2006">
              <mc:Choice xmlns:v="urn:schemas-microsoft-com:vml" Requires="v">
                <p:oleObj spid="_x0000_s12355" name="Equation" r:id="rId3" imgW="850900" imgH="228600" progId="Equation.DSMT4">
                  <p:embed/>
                </p:oleObj>
              </mc:Choice>
              <mc:Fallback>
                <p:oleObj name="Equation" r:id="rId3" imgW="850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850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339307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194" y="1002784"/>
            <a:ext cx="6010307" cy="4812562"/>
          </a:xfrm>
          <a:prstGeom prst="rect">
            <a:avLst/>
          </a:prstGeom>
        </p:spPr>
      </p:pic>
    </p:spTree>
    <p:extLst>
      <p:ext uri="{BB962C8B-B14F-4D97-AF65-F5344CB8AC3E}">
        <p14:creationId xmlns:p14="http://schemas.microsoft.com/office/powerpoint/2010/main" val="17729636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015" y="680590"/>
            <a:ext cx="6765353" cy="5288410"/>
          </a:xfrm>
          <a:prstGeom prst="rect">
            <a:avLst/>
          </a:prstGeom>
        </p:spPr>
      </p:pic>
    </p:spTree>
    <p:extLst>
      <p:ext uri="{BB962C8B-B14F-4D97-AF65-F5344CB8AC3E}">
        <p14:creationId xmlns:p14="http://schemas.microsoft.com/office/powerpoint/2010/main" val="35029815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578304" y="240448"/>
            <a:ext cx="325755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1994</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逢山开路问题</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TextBox 2"/>
          <p:cNvSpPr txBox="1"/>
          <p:nvPr/>
        </p:nvSpPr>
        <p:spPr>
          <a:xfrm>
            <a:off x="716554" y="791902"/>
            <a:ext cx="10114731" cy="2554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要在一山区修建公路</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首先测得一些地点的高程</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数据见表</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平面</a:t>
            </a:r>
            <a:r>
              <a:rPr lang="zh-CN" altLang="zh-CN" sz="2200" dirty="0" smtClean="0">
                <a:latin typeface="Times New Roman" panose="02020603050405020304" pitchFamily="18" charset="0"/>
                <a:ea typeface="华文新魏" panose="02010800040101010101" pitchFamily="2" charset="-122"/>
                <a:cs typeface="Times New Roman" panose="02020603050405020304" pitchFamily="18" charset="0"/>
              </a:rPr>
              <a:t>区域</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 0</a:t>
            </a:r>
            <a:r>
              <a:rPr lang="zh-CN"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x</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5600,0</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y</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4800,</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表中数据为坐标点的高程</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单位</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米</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数据显示</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在</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y=3200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处有一东西走向的山峰</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从坐标</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(2400,2400)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(4800,0)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有一西北</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东南走向的山谷</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在</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(2000,2800)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附近有一山口湖</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其最高水位略高于</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1350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米</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雨季在山谷中形成一溪流</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经调查知</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雨量最大时溪流水面宽度</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w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与</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溪流最深处</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的</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x </a:t>
            </a:r>
            <a:r>
              <a:rPr lang="zh-CN" altLang="zh-CN" sz="2200" dirty="0">
                <a:latin typeface="Times New Roman" panose="02020603050405020304" pitchFamily="18" charset="0"/>
                <a:ea typeface="华文新魏" panose="02010800040101010101" pitchFamily="2" charset="-122"/>
                <a:cs typeface="Times New Roman" panose="02020603050405020304" pitchFamily="18" charset="0"/>
              </a:rPr>
              <a:t>坐标的关系可近似表示</a:t>
            </a:r>
            <a:r>
              <a:rPr lang="zh-CN" altLang="zh-CN" sz="2200" dirty="0" smtClean="0">
                <a:latin typeface="Times New Roman" panose="02020603050405020304" pitchFamily="18" charset="0"/>
                <a:ea typeface="华文新魏" panose="02010800040101010101" pitchFamily="2" charset="-122"/>
                <a:cs typeface="Times New Roman" panose="02020603050405020304" pitchFamily="18" charset="0"/>
              </a:rPr>
              <a:t>为</a:t>
            </a:r>
            <a:endParaRPr lang="zh-CN" altLang="zh-CN" sz="2800" b="1" dirty="0">
              <a:latin typeface="仿宋" pitchFamily="49" charset="-122"/>
              <a:ea typeface="仿宋" pitchFamily="49" charset="-122"/>
            </a:endParaRPr>
          </a:p>
          <a:p>
            <a:r>
              <a:rPr lang="en-US" altLang="zh-CN" sz="2800" b="1" dirty="0">
                <a:latin typeface="仿宋" pitchFamily="49" charset="-122"/>
                <a:ea typeface="仿宋" pitchFamily="49" charset="-122"/>
              </a:rPr>
              <a:t>                 </a:t>
            </a:r>
            <a:endParaRPr lang="zh-CN" altLang="zh-CN" sz="2800" b="1" dirty="0">
              <a:latin typeface="仿宋" pitchFamily="49" charset="-122"/>
              <a:ea typeface="仿宋"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691599341"/>
              </p:ext>
            </p:extLst>
          </p:nvPr>
        </p:nvGraphicFramePr>
        <p:xfrm>
          <a:off x="2207079" y="2512275"/>
          <a:ext cx="3318419" cy="834172"/>
        </p:xfrm>
        <a:graphic>
          <a:graphicData uri="http://schemas.openxmlformats.org/presentationml/2006/ole">
            <mc:AlternateContent xmlns:mc="http://schemas.openxmlformats.org/markup-compatibility/2006">
              <mc:Choice xmlns:v="urn:schemas-microsoft-com:vml" Requires="v">
                <p:oleObj spid="_x0000_s15420" name="Equation" r:id="rId3" imgW="1727200" imgH="431800" progId="Equation.DSMT4">
                  <p:embed/>
                </p:oleObj>
              </mc:Choice>
              <mc:Fallback>
                <p:oleObj name="Equation" r:id="rId3" imgW="1727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079" y="2512275"/>
                        <a:ext cx="3318419" cy="834172"/>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89787668"/>
              </p:ext>
            </p:extLst>
          </p:nvPr>
        </p:nvGraphicFramePr>
        <p:xfrm>
          <a:off x="6058399" y="2752158"/>
          <a:ext cx="2119992" cy="354406"/>
        </p:xfrm>
        <a:graphic>
          <a:graphicData uri="http://schemas.openxmlformats.org/presentationml/2006/ole">
            <mc:AlternateContent xmlns:mc="http://schemas.openxmlformats.org/markup-compatibility/2006">
              <mc:Choice xmlns:v="urn:schemas-microsoft-com:vml" Requires="v">
                <p:oleObj spid="_x0000_s15421" name="Equation" r:id="rId5" imgW="1040948" imgH="177723" progId="Equation.DSMT4">
                  <p:embed/>
                </p:oleObj>
              </mc:Choice>
              <mc:Fallback>
                <p:oleObj name="Equation" r:id="rId5" imgW="1040948"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399" y="2752158"/>
                        <a:ext cx="2119992" cy="354406"/>
                      </a:xfrm>
                      <a:prstGeom prst="rect">
                        <a:avLst/>
                      </a:prstGeom>
                      <a:noFill/>
                    </p:spPr>
                  </p:pic>
                </p:oleObj>
              </mc:Fallback>
            </mc:AlternateContent>
          </a:graphicData>
        </a:graphic>
      </p:graphicFrame>
      <p:sp>
        <p:nvSpPr>
          <p:cNvPr id="9" name="TextBox 1"/>
          <p:cNvSpPr txBox="1"/>
          <p:nvPr/>
        </p:nvSpPr>
        <p:spPr>
          <a:xfrm>
            <a:off x="716554" y="3609931"/>
            <a:ext cx="10114731"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公路从山脚</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(0,800)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处开始</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经居民点</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(4000,2000)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至矿区</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(2000,4000).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已知路段工程成本及对路段坡度α</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上升高程与水平距离之比</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的限制如表</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2.</a:t>
            </a:r>
            <a:b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1)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试给出一种线路设计方案</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包括原理、方法及比较精确的线路位置</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含桥梁、隧道</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并估算该方案的总成本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b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2)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如果居民点改为</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3600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x</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4000, 2000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y</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2400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的居民区</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公路只须经过居民区即可</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那么你的方案有什么改变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7248166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5318" y="998265"/>
            <a:ext cx="10490381"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北</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4800</a:t>
            </a:r>
            <a:r>
              <a:rPr lang="zh-CN" altLang="zh-CN" sz="20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dirty="0">
                <a:latin typeface="Times New Roman" panose="02020603050405020304" pitchFamily="18" charset="0"/>
                <a:ea typeface="华文新魏" panose="02010800040101010101" pitchFamily="2" charset="-122"/>
                <a:cs typeface="Times New Roman" panose="02020603050405020304" pitchFamily="18" charset="0"/>
              </a:rPr>
              <a:t>1350 1370 1390 1400 1410  960 </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  940   880  </a:t>
            </a:r>
            <a:r>
              <a:rPr lang="en-US" altLang="zh-CN" sz="2000" dirty="0">
                <a:latin typeface="Times New Roman" panose="02020603050405020304" pitchFamily="18" charset="0"/>
                <a:ea typeface="华文新魏" panose="02010800040101010101" pitchFamily="2" charset="-122"/>
                <a:cs typeface="Times New Roman" panose="02020603050405020304" pitchFamily="18" charset="0"/>
              </a:rPr>
              <a:t>800  </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 690   570   </a:t>
            </a:r>
            <a:r>
              <a:rPr lang="en-US" altLang="zh-CN" sz="2000" dirty="0">
                <a:latin typeface="Times New Roman" panose="02020603050405020304" pitchFamily="18" charset="0"/>
                <a:ea typeface="华文新魏" panose="02010800040101010101" pitchFamily="2" charset="-122"/>
                <a:cs typeface="Times New Roman" panose="02020603050405020304" pitchFamily="18" charset="0"/>
              </a:rPr>
              <a:t>430  </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  290    </a:t>
            </a:r>
            <a:r>
              <a:rPr lang="en-US" altLang="zh-CN" sz="2000" dirty="0">
                <a:latin typeface="Times New Roman" panose="02020603050405020304" pitchFamily="18" charset="0"/>
                <a:ea typeface="华文新魏" panose="02010800040101010101" pitchFamily="2" charset="-122"/>
                <a:cs typeface="Times New Roman" panose="02020603050405020304" pitchFamily="18" charset="0"/>
              </a:rPr>
              <a:t>210  15</a:t>
            </a:r>
            <a:br>
              <a:rPr lang="en-US" altLang="zh-CN" sz="2000"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dirty="0">
                <a:latin typeface="Times New Roman" panose="02020603050405020304" pitchFamily="18" charset="0"/>
                <a:ea typeface="华文新魏" panose="02010800040101010101" pitchFamily="2" charset="-122"/>
                <a:cs typeface="Times New Roman" panose="02020603050405020304" pitchFamily="18" charset="0"/>
              </a:rPr>
              <a:t>4400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1370 1390 1410 1430 1440 1140 1110 1050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950   820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690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540    380    300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21</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4000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1380 1410 1430 1450 1470 1320 1280 1200 1080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940   780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620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460   370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35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3600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1420 1430 1450 1480 1500 1550 1510 1430 1300 1200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980   850    750   550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50</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3200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1430 1450 1460 1500 1550 1600 1550 1600 1600 1600 1550 1500 1500 1550 155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2800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950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1190 1370 1500 1200 1100 1550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1600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1550 1380 1070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1050 1150 120</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2400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910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1090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1270 1500 1200 1100 1350 1450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1200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1150 1010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880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1000 1050 110</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2000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880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1060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1230 1390 1500 1500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1400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900  1100 1060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950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870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900   930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95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1600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830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980 1180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1320 1450 1420 1400 1300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700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900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850  840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380   780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75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1200</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740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880 1080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1130 1250 1280 1230 1040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900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500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700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780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750   650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55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800 </a:t>
            </a:r>
            <a:r>
              <a:rPr lang="zh-CN"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650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760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880  970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1020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1050 1020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830    800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700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300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500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550   480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35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400 </a:t>
            </a:r>
            <a:r>
              <a:rPr lang="zh-CN"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510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620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730  800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850  870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850   780    720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650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500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200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300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350  32</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0 </a:t>
            </a:r>
            <a:r>
              <a:rPr lang="zh-CN"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730     470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550  600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670  690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670   620    580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450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400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300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100   150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25</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____</a:t>
            </a:r>
            <a:r>
              <a:rPr lang="zh-CN" altLang="zh-CN" sz="2000" b="1"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_________________________________________________________________________</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y/x  </a:t>
            </a:r>
            <a:r>
              <a:rPr lang="zh-CN"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400  800  1200 1600 2000 2400 2800 3200 3600 </a:t>
            </a:r>
            <a:r>
              <a:rPr lang="en-US" altLang="zh-CN" sz="2000" b="1" dirty="0" smtClean="0">
                <a:latin typeface="Times New Roman" panose="02020603050405020304" pitchFamily="18" charset="0"/>
                <a:ea typeface="华文新魏" panose="02010800040101010101" pitchFamily="2" charset="-122"/>
                <a:cs typeface="Times New Roman" panose="02020603050405020304" pitchFamily="18" charset="0"/>
              </a:rPr>
              <a:t> 4000 </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4400 4800 5200 5600</a:t>
            </a:r>
            <a:b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br>
            <a:r>
              <a:rPr lang="en-US" altLang="zh-CN" sz="2000" b="1" dirty="0">
                <a:latin typeface="仿宋" pitchFamily="49" charset="-122"/>
                <a:ea typeface="仿宋" pitchFamily="49" charset="-122"/>
              </a:rPr>
              <a:t>-------------------------------------------------------------------------------</a:t>
            </a:r>
            <a:endParaRPr lang="zh-CN" altLang="en-US" sz="2000" b="1" dirty="0">
              <a:latin typeface="仿宋" pitchFamily="49" charset="-122"/>
              <a:ea typeface="仿宋" pitchFamily="49" charset="-122"/>
            </a:endParaRPr>
          </a:p>
        </p:txBody>
      </p:sp>
      <p:sp>
        <p:nvSpPr>
          <p:cNvPr id="3" name="矩形 2"/>
          <p:cNvSpPr/>
          <p:nvPr/>
        </p:nvSpPr>
        <p:spPr>
          <a:xfrm>
            <a:off x="4144338" y="536600"/>
            <a:ext cx="2262158" cy="461665"/>
          </a:xfrm>
          <a:prstGeom prst="rect">
            <a:avLst/>
          </a:prstGeom>
        </p:spPr>
        <p:txBody>
          <a:bodyPr wrap="none">
            <a:spAutoFit/>
          </a:bodyPr>
          <a:lstStyle/>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：地形数据</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41170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96105" y="815459"/>
            <a:ext cx="2039341" cy="461665"/>
          </a:xfrm>
          <a:prstGeom prst="rect">
            <a:avLst/>
          </a:prstGeom>
        </p:spPr>
        <p:txBody>
          <a:bodyPr wrap="none">
            <a:spAutoFit/>
          </a:bodyPr>
          <a:lstStyle/>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表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工程成本</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46426009"/>
              </p:ext>
            </p:extLst>
          </p:nvPr>
        </p:nvGraphicFramePr>
        <p:xfrm>
          <a:off x="1143001" y="1277124"/>
          <a:ext cx="9045392" cy="2560320"/>
        </p:xfrm>
        <a:graphic>
          <a:graphicData uri="http://schemas.openxmlformats.org/drawingml/2006/table">
            <a:tbl>
              <a:tblPr firstRow="1" bandRow="1">
                <a:tableStyleId>{5C22544A-7EE6-4342-B048-85BDC9FD1C3A}</a:tableStyleId>
              </a:tblPr>
              <a:tblGrid>
                <a:gridCol w="2261348"/>
                <a:gridCol w="2261348"/>
                <a:gridCol w="2261348"/>
                <a:gridCol w="2261348"/>
              </a:tblGrid>
              <a:tr h="370840">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工程种类</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一般路段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桥梁</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隧 道</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工程成本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元</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米</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300</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2000</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1500(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长度</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&lt;300m);3000(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长度</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&gt;300m)</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对坡度α的限制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&lt; 0.125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0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&lt; 0.100</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8660389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7584" y="692696"/>
            <a:ext cx="201622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问题分析</a:t>
            </a:r>
            <a:endParaRPr lang="zh-CN" altLang="en-US" sz="2800" dirty="0">
              <a:latin typeface="华文新魏" panose="02010800040101010101" pitchFamily="2" charset="-122"/>
              <a:ea typeface="华文新魏" panose="02010800040101010101" pitchFamily="2" charset="-122"/>
            </a:endParaRPr>
          </a:p>
        </p:txBody>
      </p:sp>
      <p:sp>
        <p:nvSpPr>
          <p:cNvPr id="3" name="TextBox 3"/>
          <p:cNvSpPr txBox="1"/>
          <p:nvPr/>
        </p:nvSpPr>
        <p:spPr>
          <a:xfrm>
            <a:off x="827584" y="1524417"/>
            <a:ext cx="165618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规划模型</a:t>
            </a:r>
            <a:endParaRPr lang="zh-CN" altLang="en-US" sz="2800" dirty="0">
              <a:latin typeface="华文新魏" panose="02010800040101010101" pitchFamily="2" charset="-122"/>
              <a:ea typeface="华文新魏" panose="02010800040101010101" pitchFamily="2" charset="-122"/>
            </a:endParaRPr>
          </a:p>
        </p:txBody>
      </p:sp>
      <p:sp>
        <p:nvSpPr>
          <p:cNvPr id="4" name="TextBox 4"/>
          <p:cNvSpPr txBox="1"/>
          <p:nvPr/>
        </p:nvSpPr>
        <p:spPr>
          <a:xfrm>
            <a:off x="819744" y="3799024"/>
            <a:ext cx="165618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目标函数</a:t>
            </a:r>
            <a:endParaRPr lang="zh-CN" altLang="en-US" sz="2800" dirty="0">
              <a:latin typeface="华文新魏" panose="02010800040101010101" pitchFamily="2" charset="-122"/>
              <a:ea typeface="华文新魏" panose="02010800040101010101" pitchFamily="2" charset="-122"/>
            </a:endParaRPr>
          </a:p>
        </p:txBody>
      </p:sp>
      <p:sp>
        <p:nvSpPr>
          <p:cNvPr id="5" name="TextBox 5"/>
          <p:cNvSpPr txBox="1"/>
          <p:nvPr/>
        </p:nvSpPr>
        <p:spPr>
          <a:xfrm>
            <a:off x="827584" y="2244497"/>
            <a:ext cx="165618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决策变量</a:t>
            </a:r>
            <a:endParaRPr lang="zh-CN" altLang="en-US" sz="2800" dirty="0">
              <a:latin typeface="华文新魏" panose="02010800040101010101" pitchFamily="2" charset="-122"/>
              <a:ea typeface="华文新魏" panose="02010800040101010101" pitchFamily="2" charset="-122"/>
            </a:endParaRPr>
          </a:p>
        </p:txBody>
      </p:sp>
      <p:sp>
        <p:nvSpPr>
          <p:cNvPr id="6" name="TextBox 6"/>
          <p:cNvSpPr txBox="1"/>
          <p:nvPr/>
        </p:nvSpPr>
        <p:spPr>
          <a:xfrm>
            <a:off x="2774036" y="2244497"/>
            <a:ext cx="756084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公路设计曲线：</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连续形式：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(x(s),y(s))</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离散形式：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x</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i</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,y</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i</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i</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Wingdings" pitchFamily="2" charset="2"/>
              </a:rPr>
              <a:t>=1,2,…,n</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TextBox 7"/>
          <p:cNvSpPr txBox="1"/>
          <p:nvPr/>
        </p:nvSpPr>
        <p:spPr>
          <a:xfrm>
            <a:off x="2788183" y="3814932"/>
            <a:ext cx="753254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总费用：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F=F(x</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,y</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,x</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,y</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x</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n</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,y</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n</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819744" y="4432151"/>
            <a:ext cx="950098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没有明确表达式的问题通常利用离散的形式建模，这样就直接导致最短路问题。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827584" y="5357308"/>
            <a:ext cx="949314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关键：如何形成简明的图的模型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4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13807" y="644978"/>
            <a:ext cx="7315200" cy="5486400"/>
          </a:xfrm>
          <a:prstGeom prst="rect">
            <a:avLst/>
          </a:prstGeom>
        </p:spPr>
      </p:pic>
      <p:sp>
        <p:nvSpPr>
          <p:cNvPr id="3" name="文本框 2"/>
          <p:cNvSpPr txBox="1"/>
          <p:nvPr/>
        </p:nvSpPr>
        <p:spPr>
          <a:xfrm>
            <a:off x="9005207" y="4563836"/>
            <a:ext cx="2490107"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图</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：地形示意图</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753035" y="644978"/>
            <a:ext cx="2086984"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、利用所给出的数据，绘制地形图，从图形中寻找头绪</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043608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1"/>
          <p:cNvSpPr txBox="1"/>
          <p:nvPr/>
        </p:nvSpPr>
        <p:spPr>
          <a:xfrm>
            <a:off x="5874923" y="5512101"/>
            <a:ext cx="215346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b="1" dirty="0" smtClean="0">
                <a:latin typeface="仿宋" pitchFamily="49" charset="-122"/>
                <a:ea typeface="仿宋" pitchFamily="49" charset="-122"/>
              </a:rPr>
              <a:t>开路示意图：</a:t>
            </a:r>
            <a:endParaRPr lang="zh-CN" altLang="en-US" sz="2800" b="1" dirty="0">
              <a:latin typeface="仿宋" pitchFamily="49" charset="-122"/>
              <a:ea typeface="仿宋" pitchFamily="49" charset="-122"/>
            </a:endParaRPr>
          </a:p>
        </p:txBody>
      </p:sp>
      <p:grpSp>
        <p:nvGrpSpPr>
          <p:cNvPr id="11" name="组合 10"/>
          <p:cNvGrpSpPr/>
          <p:nvPr/>
        </p:nvGrpSpPr>
        <p:grpSpPr>
          <a:xfrm>
            <a:off x="683568" y="620688"/>
            <a:ext cx="7344816" cy="4618223"/>
            <a:chOff x="683568" y="620688"/>
            <a:chExt cx="7344816" cy="4618223"/>
          </a:xfrm>
        </p:grpSpPr>
        <p:sp>
          <p:nvSpPr>
            <p:cNvPr id="4" name="文本框 14"/>
            <p:cNvSpPr txBox="1"/>
            <p:nvPr/>
          </p:nvSpPr>
          <p:spPr>
            <a:xfrm>
              <a:off x="1499913" y="620688"/>
              <a:ext cx="831187" cy="442309"/>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kern="100" dirty="0">
                  <a:effectLst/>
                  <a:latin typeface="Calibri"/>
                  <a:ea typeface="宋体"/>
                  <a:cs typeface="Times New Roman"/>
                </a:rPr>
                <a:t>P3</a:t>
              </a:r>
              <a:endParaRPr lang="zh-CN" kern="100" dirty="0">
                <a:effectLst/>
                <a:latin typeface="Calibri"/>
                <a:ea typeface="宋体"/>
                <a:cs typeface="Times New Roman"/>
              </a:endParaRPr>
            </a:p>
          </p:txBody>
        </p:sp>
        <p:sp>
          <p:nvSpPr>
            <p:cNvPr id="5" name="任意多边形 4"/>
            <p:cNvSpPr/>
            <p:nvPr/>
          </p:nvSpPr>
          <p:spPr>
            <a:xfrm>
              <a:off x="683568" y="1843541"/>
              <a:ext cx="7344816" cy="13009"/>
            </a:xfrm>
            <a:custGeom>
              <a:avLst/>
              <a:gdLst>
                <a:gd name="connsiteX0" fmla="*/ 0 w 3770726"/>
                <a:gd name="connsiteY0" fmla="*/ 7620 h 7620"/>
                <a:gd name="connsiteX1" fmla="*/ 3444240 w 3770726"/>
                <a:gd name="connsiteY1" fmla="*/ 0 h 7620"/>
                <a:gd name="connsiteX2" fmla="*/ 3429000 w 3770726"/>
                <a:gd name="connsiteY2" fmla="*/ 7620 h 7620"/>
              </a:gdLst>
              <a:ahLst/>
              <a:cxnLst>
                <a:cxn ang="0">
                  <a:pos x="connsiteX0" y="connsiteY0"/>
                </a:cxn>
                <a:cxn ang="0">
                  <a:pos x="connsiteX1" y="connsiteY1"/>
                </a:cxn>
                <a:cxn ang="0">
                  <a:pos x="connsiteX2" y="connsiteY2"/>
                </a:cxn>
              </a:cxnLst>
              <a:rect l="l" t="t" r="r" b="b"/>
              <a:pathLst>
                <a:path w="3770726" h="7620">
                  <a:moveTo>
                    <a:pt x="0" y="7620"/>
                  </a:moveTo>
                  <a:lnTo>
                    <a:pt x="3444240" y="0"/>
                  </a:lnTo>
                  <a:cubicBezTo>
                    <a:pt x="4015740" y="0"/>
                    <a:pt x="3722370" y="3810"/>
                    <a:pt x="3429000" y="76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 name="任意多边形 5"/>
            <p:cNvSpPr/>
            <p:nvPr/>
          </p:nvSpPr>
          <p:spPr>
            <a:xfrm>
              <a:off x="1440542" y="3495694"/>
              <a:ext cx="3873927" cy="1743217"/>
            </a:xfrm>
            <a:custGeom>
              <a:avLst/>
              <a:gdLst>
                <a:gd name="connsiteX0" fmla="*/ 0 w 1988820"/>
                <a:gd name="connsiteY0" fmla="*/ 1021080 h 1021080"/>
                <a:gd name="connsiteX1" fmla="*/ 617220 w 1988820"/>
                <a:gd name="connsiteY1" fmla="*/ 845820 h 1021080"/>
                <a:gd name="connsiteX2" fmla="*/ 1150620 w 1988820"/>
                <a:gd name="connsiteY2" fmla="*/ 533400 h 1021080"/>
                <a:gd name="connsiteX3" fmla="*/ 1645920 w 1988820"/>
                <a:gd name="connsiteY3" fmla="*/ 327660 h 1021080"/>
                <a:gd name="connsiteX4" fmla="*/ 1988820 w 1988820"/>
                <a:gd name="connsiteY4" fmla="*/ 0 h 10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0" h="1021080">
                  <a:moveTo>
                    <a:pt x="0" y="1021080"/>
                  </a:moveTo>
                  <a:cubicBezTo>
                    <a:pt x="212725" y="974090"/>
                    <a:pt x="425450" y="927100"/>
                    <a:pt x="617220" y="845820"/>
                  </a:cubicBezTo>
                  <a:cubicBezTo>
                    <a:pt x="808990" y="764540"/>
                    <a:pt x="979170" y="619760"/>
                    <a:pt x="1150620" y="533400"/>
                  </a:cubicBezTo>
                  <a:cubicBezTo>
                    <a:pt x="1322070" y="447040"/>
                    <a:pt x="1506220" y="416560"/>
                    <a:pt x="1645920" y="327660"/>
                  </a:cubicBezTo>
                  <a:cubicBezTo>
                    <a:pt x="1785620" y="238760"/>
                    <a:pt x="1887220" y="119380"/>
                    <a:pt x="198882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 name="任意多边形 6"/>
            <p:cNvSpPr/>
            <p:nvPr/>
          </p:nvSpPr>
          <p:spPr>
            <a:xfrm>
              <a:off x="5626164" y="2624086"/>
              <a:ext cx="497518" cy="676472"/>
            </a:xfrm>
            <a:custGeom>
              <a:avLst/>
              <a:gdLst>
                <a:gd name="connsiteX0" fmla="*/ 0 w 255419"/>
                <a:gd name="connsiteY0" fmla="*/ 396240 h 396240"/>
                <a:gd name="connsiteX1" fmla="*/ 220980 w 255419"/>
                <a:gd name="connsiteY1" fmla="*/ 198120 h 396240"/>
                <a:gd name="connsiteX2" fmla="*/ 251460 w 255419"/>
                <a:gd name="connsiteY2" fmla="*/ 0 h 396240"/>
              </a:gdLst>
              <a:ahLst/>
              <a:cxnLst>
                <a:cxn ang="0">
                  <a:pos x="connsiteX0" y="connsiteY0"/>
                </a:cxn>
                <a:cxn ang="0">
                  <a:pos x="connsiteX1" y="connsiteY1"/>
                </a:cxn>
                <a:cxn ang="0">
                  <a:pos x="connsiteX2" y="connsiteY2"/>
                </a:cxn>
              </a:cxnLst>
              <a:rect l="l" t="t" r="r" b="b"/>
              <a:pathLst>
                <a:path w="255419" h="396240">
                  <a:moveTo>
                    <a:pt x="0" y="396240"/>
                  </a:moveTo>
                  <a:cubicBezTo>
                    <a:pt x="89535" y="330200"/>
                    <a:pt x="179070" y="264160"/>
                    <a:pt x="220980" y="198120"/>
                  </a:cubicBezTo>
                  <a:cubicBezTo>
                    <a:pt x="262890" y="132080"/>
                    <a:pt x="257175" y="66040"/>
                    <a:pt x="25146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 name="任意多边形 7"/>
            <p:cNvSpPr/>
            <p:nvPr/>
          </p:nvSpPr>
          <p:spPr>
            <a:xfrm>
              <a:off x="4720764" y="1973632"/>
              <a:ext cx="1291309" cy="533372"/>
            </a:xfrm>
            <a:custGeom>
              <a:avLst/>
              <a:gdLst>
                <a:gd name="connsiteX0" fmla="*/ 662940 w 662940"/>
                <a:gd name="connsiteY0" fmla="*/ 312420 h 312420"/>
                <a:gd name="connsiteX1" fmla="*/ 495300 w 662940"/>
                <a:gd name="connsiteY1" fmla="*/ 129540 h 312420"/>
                <a:gd name="connsiteX2" fmla="*/ 220980 w 662940"/>
                <a:gd name="connsiteY2" fmla="*/ 38100 h 312420"/>
                <a:gd name="connsiteX3" fmla="*/ 0 w 662940"/>
                <a:gd name="connsiteY3" fmla="*/ 0 h 312420"/>
              </a:gdLst>
              <a:ahLst/>
              <a:cxnLst>
                <a:cxn ang="0">
                  <a:pos x="connsiteX0" y="connsiteY0"/>
                </a:cxn>
                <a:cxn ang="0">
                  <a:pos x="connsiteX1" y="connsiteY1"/>
                </a:cxn>
                <a:cxn ang="0">
                  <a:pos x="connsiteX2" y="connsiteY2"/>
                </a:cxn>
                <a:cxn ang="0">
                  <a:pos x="connsiteX3" y="connsiteY3"/>
                </a:cxn>
              </a:cxnLst>
              <a:rect l="l" t="t" r="r" b="b"/>
              <a:pathLst>
                <a:path w="662940" h="312420">
                  <a:moveTo>
                    <a:pt x="662940" y="312420"/>
                  </a:moveTo>
                  <a:cubicBezTo>
                    <a:pt x="615950" y="243840"/>
                    <a:pt x="568960" y="175260"/>
                    <a:pt x="495300" y="129540"/>
                  </a:cubicBezTo>
                  <a:cubicBezTo>
                    <a:pt x="421640" y="83820"/>
                    <a:pt x="303530" y="59690"/>
                    <a:pt x="220980" y="38100"/>
                  </a:cubicBezTo>
                  <a:cubicBezTo>
                    <a:pt x="138430" y="16510"/>
                    <a:pt x="69215" y="8255"/>
                    <a:pt x="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 name="任意多边形 8"/>
            <p:cNvSpPr/>
            <p:nvPr/>
          </p:nvSpPr>
          <p:spPr>
            <a:xfrm>
              <a:off x="2212359" y="711752"/>
              <a:ext cx="2463877" cy="1053735"/>
            </a:xfrm>
            <a:custGeom>
              <a:avLst/>
              <a:gdLst>
                <a:gd name="connsiteX0" fmla="*/ 1264920 w 1264920"/>
                <a:gd name="connsiteY0" fmla="*/ 617220 h 617220"/>
                <a:gd name="connsiteX1" fmla="*/ 1051560 w 1264920"/>
                <a:gd name="connsiteY1" fmla="*/ 396240 h 617220"/>
                <a:gd name="connsiteX2" fmla="*/ 716280 w 1264920"/>
                <a:gd name="connsiteY2" fmla="*/ 228600 h 617220"/>
                <a:gd name="connsiteX3" fmla="*/ 426720 w 1264920"/>
                <a:gd name="connsiteY3" fmla="*/ 114300 h 617220"/>
                <a:gd name="connsiteX4" fmla="*/ 167640 w 1264920"/>
                <a:gd name="connsiteY4" fmla="*/ 22860 h 617220"/>
                <a:gd name="connsiteX5" fmla="*/ 0 w 1264920"/>
                <a:gd name="connsiteY5"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20" h="617220">
                  <a:moveTo>
                    <a:pt x="1264920" y="617220"/>
                  </a:moveTo>
                  <a:cubicBezTo>
                    <a:pt x="1203960" y="539115"/>
                    <a:pt x="1143000" y="461010"/>
                    <a:pt x="1051560" y="396240"/>
                  </a:cubicBezTo>
                  <a:cubicBezTo>
                    <a:pt x="960120" y="331470"/>
                    <a:pt x="820420" y="275590"/>
                    <a:pt x="716280" y="228600"/>
                  </a:cubicBezTo>
                  <a:cubicBezTo>
                    <a:pt x="612140" y="181610"/>
                    <a:pt x="518160" y="148590"/>
                    <a:pt x="426720" y="114300"/>
                  </a:cubicBezTo>
                  <a:cubicBezTo>
                    <a:pt x="335280" y="80010"/>
                    <a:pt x="238760" y="41910"/>
                    <a:pt x="167640" y="22860"/>
                  </a:cubicBezTo>
                  <a:cubicBezTo>
                    <a:pt x="96520" y="3810"/>
                    <a:pt x="48260" y="1905"/>
                    <a:pt x="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 name="任意多边形 9"/>
            <p:cNvSpPr/>
            <p:nvPr/>
          </p:nvSpPr>
          <p:spPr>
            <a:xfrm>
              <a:off x="4462421" y="1917293"/>
              <a:ext cx="3216729" cy="2873829"/>
            </a:xfrm>
            <a:custGeom>
              <a:avLst/>
              <a:gdLst>
                <a:gd name="connsiteX0" fmla="*/ 0 w 3216729"/>
                <a:gd name="connsiteY0" fmla="*/ 0 h 2873829"/>
                <a:gd name="connsiteX1" fmla="*/ 310243 w 3216729"/>
                <a:gd name="connsiteY1" fmla="*/ 506186 h 2873829"/>
                <a:gd name="connsiteX2" fmla="*/ 816429 w 3216729"/>
                <a:gd name="connsiteY2" fmla="*/ 1045029 h 2873829"/>
                <a:gd name="connsiteX3" fmla="*/ 1371600 w 3216729"/>
                <a:gd name="connsiteY3" fmla="*/ 1600200 h 2873829"/>
                <a:gd name="connsiteX4" fmla="*/ 1812472 w 3216729"/>
                <a:gd name="connsiteY4" fmla="*/ 1943100 h 2873829"/>
                <a:gd name="connsiteX5" fmla="*/ 2432958 w 3216729"/>
                <a:gd name="connsiteY5" fmla="*/ 2220686 h 2873829"/>
                <a:gd name="connsiteX6" fmla="*/ 2775858 w 3216729"/>
                <a:gd name="connsiteY6" fmla="*/ 2481943 h 2873829"/>
                <a:gd name="connsiteX7" fmla="*/ 3216729 w 3216729"/>
                <a:gd name="connsiteY7" fmla="*/ 2873829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729" h="2873829">
                  <a:moveTo>
                    <a:pt x="0" y="0"/>
                  </a:moveTo>
                  <a:cubicBezTo>
                    <a:pt x="87086" y="166007"/>
                    <a:pt x="174172" y="332015"/>
                    <a:pt x="310243" y="506186"/>
                  </a:cubicBezTo>
                  <a:cubicBezTo>
                    <a:pt x="446314" y="680357"/>
                    <a:pt x="639536" y="862693"/>
                    <a:pt x="816429" y="1045029"/>
                  </a:cubicBezTo>
                  <a:cubicBezTo>
                    <a:pt x="993322" y="1227365"/>
                    <a:pt x="1205593" y="1450521"/>
                    <a:pt x="1371600" y="1600200"/>
                  </a:cubicBezTo>
                  <a:cubicBezTo>
                    <a:pt x="1537607" y="1749879"/>
                    <a:pt x="1635579" y="1839686"/>
                    <a:pt x="1812472" y="1943100"/>
                  </a:cubicBezTo>
                  <a:cubicBezTo>
                    <a:pt x="1989365" y="2046514"/>
                    <a:pt x="2272394" y="2130879"/>
                    <a:pt x="2432958" y="2220686"/>
                  </a:cubicBezTo>
                  <a:cubicBezTo>
                    <a:pt x="2593522" y="2310493"/>
                    <a:pt x="2645230" y="2373086"/>
                    <a:pt x="2775858" y="2481943"/>
                  </a:cubicBezTo>
                  <a:cubicBezTo>
                    <a:pt x="2906486" y="2590800"/>
                    <a:pt x="3061607" y="2732314"/>
                    <a:pt x="3216729" y="2873829"/>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83086" y="563145"/>
            <a:ext cx="7344817" cy="5414633"/>
            <a:chOff x="683568" y="620688"/>
            <a:chExt cx="7344817" cy="5414633"/>
          </a:xfrm>
        </p:grpSpPr>
        <p:grpSp>
          <p:nvGrpSpPr>
            <p:cNvPr id="14" name="组合 13"/>
            <p:cNvGrpSpPr/>
            <p:nvPr/>
          </p:nvGrpSpPr>
          <p:grpSpPr>
            <a:xfrm>
              <a:off x="683568" y="620688"/>
              <a:ext cx="7344816" cy="5112568"/>
              <a:chOff x="0" y="0"/>
              <a:chExt cx="3770726" cy="2994660"/>
            </a:xfrm>
          </p:grpSpPr>
          <p:sp>
            <p:nvSpPr>
              <p:cNvPr id="17" name="文本框 15"/>
              <p:cNvSpPr txBox="1"/>
              <p:nvPr/>
            </p:nvSpPr>
            <p:spPr>
              <a:xfrm>
                <a:off x="2796540" y="1051560"/>
                <a:ext cx="426720" cy="259080"/>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kern="100" dirty="0">
                    <a:effectLst/>
                    <a:latin typeface="Calibri"/>
                    <a:ea typeface="宋体"/>
                    <a:cs typeface="Times New Roman"/>
                  </a:rPr>
                  <a:t>P2</a:t>
                </a:r>
                <a:endParaRPr lang="zh-CN" kern="100" dirty="0">
                  <a:effectLst/>
                  <a:latin typeface="Calibri"/>
                  <a:ea typeface="宋体"/>
                  <a:cs typeface="Times New Roman"/>
                </a:endParaRPr>
              </a:p>
            </p:txBody>
          </p:sp>
          <p:grpSp>
            <p:nvGrpSpPr>
              <p:cNvPr id="18" name="组合 17"/>
              <p:cNvGrpSpPr/>
              <p:nvPr/>
            </p:nvGrpSpPr>
            <p:grpSpPr>
              <a:xfrm>
                <a:off x="0" y="0"/>
                <a:ext cx="3770726" cy="2994660"/>
                <a:chOff x="0" y="0"/>
                <a:chExt cx="3770726" cy="2994660"/>
              </a:xfrm>
            </p:grpSpPr>
            <p:sp>
              <p:nvSpPr>
                <p:cNvPr id="19" name="文本框 14"/>
                <p:cNvSpPr txBox="1"/>
                <p:nvPr/>
              </p:nvSpPr>
              <p:spPr>
                <a:xfrm>
                  <a:off x="419100" y="0"/>
                  <a:ext cx="426720" cy="259080"/>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kern="100" dirty="0">
                      <a:effectLst/>
                      <a:latin typeface="Calibri"/>
                      <a:ea typeface="宋体"/>
                      <a:cs typeface="Times New Roman"/>
                    </a:rPr>
                    <a:t>P3</a:t>
                  </a:r>
                  <a:endParaRPr lang="zh-CN" kern="100" dirty="0">
                    <a:effectLst/>
                    <a:latin typeface="Calibri"/>
                    <a:ea typeface="宋体"/>
                    <a:cs typeface="Times New Roman"/>
                  </a:endParaRPr>
                </a:p>
              </p:txBody>
            </p:sp>
            <p:sp>
              <p:nvSpPr>
                <p:cNvPr id="20" name="文本框 13"/>
                <p:cNvSpPr txBox="1"/>
                <p:nvPr/>
              </p:nvSpPr>
              <p:spPr>
                <a:xfrm>
                  <a:off x="213360" y="2735580"/>
                  <a:ext cx="426720" cy="25908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kern="100" dirty="0">
                      <a:effectLst/>
                      <a:ea typeface="宋体"/>
                      <a:cs typeface="Times New Roman"/>
                    </a:rPr>
                    <a:t>P1</a:t>
                  </a:r>
                  <a:endParaRPr lang="zh-CN" kern="100" dirty="0">
                    <a:effectLst/>
                    <a:ea typeface="宋体"/>
                    <a:cs typeface="Times New Roman"/>
                  </a:endParaRPr>
                </a:p>
              </p:txBody>
            </p:sp>
            <p:sp>
              <p:nvSpPr>
                <p:cNvPr id="21" name="任意多边形 20"/>
                <p:cNvSpPr/>
                <p:nvPr/>
              </p:nvSpPr>
              <p:spPr>
                <a:xfrm>
                  <a:off x="0" y="716280"/>
                  <a:ext cx="3770726" cy="7620"/>
                </a:xfrm>
                <a:custGeom>
                  <a:avLst/>
                  <a:gdLst>
                    <a:gd name="connsiteX0" fmla="*/ 0 w 3770726"/>
                    <a:gd name="connsiteY0" fmla="*/ 7620 h 7620"/>
                    <a:gd name="connsiteX1" fmla="*/ 3444240 w 3770726"/>
                    <a:gd name="connsiteY1" fmla="*/ 0 h 7620"/>
                    <a:gd name="connsiteX2" fmla="*/ 3429000 w 3770726"/>
                    <a:gd name="connsiteY2" fmla="*/ 7620 h 7620"/>
                  </a:gdLst>
                  <a:ahLst/>
                  <a:cxnLst>
                    <a:cxn ang="0">
                      <a:pos x="connsiteX0" y="connsiteY0"/>
                    </a:cxn>
                    <a:cxn ang="0">
                      <a:pos x="connsiteX1" y="connsiteY1"/>
                    </a:cxn>
                    <a:cxn ang="0">
                      <a:pos x="connsiteX2" y="connsiteY2"/>
                    </a:cxn>
                  </a:cxnLst>
                  <a:rect l="l" t="t" r="r" b="b"/>
                  <a:pathLst>
                    <a:path w="3770726" h="7620">
                      <a:moveTo>
                        <a:pt x="0" y="7620"/>
                      </a:moveTo>
                      <a:lnTo>
                        <a:pt x="3444240" y="0"/>
                      </a:lnTo>
                      <a:cubicBezTo>
                        <a:pt x="4015740" y="0"/>
                        <a:pt x="3722370" y="3810"/>
                        <a:pt x="3429000" y="76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任意多边形 21"/>
                <p:cNvSpPr/>
                <p:nvPr/>
              </p:nvSpPr>
              <p:spPr>
                <a:xfrm>
                  <a:off x="1859280" y="716280"/>
                  <a:ext cx="1722120" cy="1798320"/>
                </a:xfrm>
                <a:custGeom>
                  <a:avLst/>
                  <a:gdLst>
                    <a:gd name="connsiteX0" fmla="*/ 0 w 1722120"/>
                    <a:gd name="connsiteY0" fmla="*/ 0 h 1798320"/>
                    <a:gd name="connsiteX1" fmla="*/ 213360 w 1722120"/>
                    <a:gd name="connsiteY1" fmla="*/ 388620 h 1798320"/>
                    <a:gd name="connsiteX2" fmla="*/ 586740 w 1722120"/>
                    <a:gd name="connsiteY2" fmla="*/ 876300 h 1798320"/>
                    <a:gd name="connsiteX3" fmla="*/ 1104900 w 1722120"/>
                    <a:gd name="connsiteY3" fmla="*/ 1341120 h 1798320"/>
                    <a:gd name="connsiteX4" fmla="*/ 1485900 w 1722120"/>
                    <a:gd name="connsiteY4" fmla="*/ 1562100 h 1798320"/>
                    <a:gd name="connsiteX5" fmla="*/ 1722120 w 1722120"/>
                    <a:gd name="connsiteY5" fmla="*/ 1798320 h 17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2120" h="1798320">
                      <a:moveTo>
                        <a:pt x="0" y="0"/>
                      </a:moveTo>
                      <a:cubicBezTo>
                        <a:pt x="57785" y="121285"/>
                        <a:pt x="115570" y="242570"/>
                        <a:pt x="213360" y="388620"/>
                      </a:cubicBezTo>
                      <a:cubicBezTo>
                        <a:pt x="311150" y="534670"/>
                        <a:pt x="438150" y="717550"/>
                        <a:pt x="586740" y="876300"/>
                      </a:cubicBezTo>
                      <a:cubicBezTo>
                        <a:pt x="735330" y="1035050"/>
                        <a:pt x="955040" y="1226820"/>
                        <a:pt x="1104900" y="1341120"/>
                      </a:cubicBezTo>
                      <a:cubicBezTo>
                        <a:pt x="1254760" y="1455420"/>
                        <a:pt x="1383030" y="1485900"/>
                        <a:pt x="1485900" y="1562100"/>
                      </a:cubicBezTo>
                      <a:cubicBezTo>
                        <a:pt x="1588770" y="1638300"/>
                        <a:pt x="1655445" y="1718310"/>
                        <a:pt x="1722120" y="1798320"/>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23" name="直接连接符 22"/>
                <p:cNvCxnSpPr/>
                <p:nvPr/>
              </p:nvCxnSpPr>
              <p:spPr>
                <a:xfrm>
                  <a:off x="2057400" y="647700"/>
                  <a:ext cx="0" cy="19812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362200" y="1569720"/>
                  <a:ext cx="160020" cy="12192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7660" y="2651760"/>
                  <a:ext cx="91440" cy="83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6" name="椭圆 25"/>
                <p:cNvSpPr/>
                <p:nvPr/>
              </p:nvSpPr>
              <p:spPr>
                <a:xfrm>
                  <a:off x="723900" y="0"/>
                  <a:ext cx="91440" cy="83820"/>
                </a:xfrm>
                <a:prstGeom prst="ellipse">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椭圆 26"/>
                <p:cNvSpPr/>
                <p:nvPr/>
              </p:nvSpPr>
              <p:spPr>
                <a:xfrm>
                  <a:off x="2735580" y="1097280"/>
                  <a:ext cx="91440" cy="83820"/>
                </a:xfrm>
                <a:prstGeom prst="ellipse">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任意多边形 27"/>
                <p:cNvSpPr/>
                <p:nvPr/>
              </p:nvSpPr>
              <p:spPr>
                <a:xfrm>
                  <a:off x="388620" y="1684020"/>
                  <a:ext cx="1988820" cy="1021080"/>
                </a:xfrm>
                <a:custGeom>
                  <a:avLst/>
                  <a:gdLst>
                    <a:gd name="connsiteX0" fmla="*/ 0 w 1988820"/>
                    <a:gd name="connsiteY0" fmla="*/ 1021080 h 1021080"/>
                    <a:gd name="connsiteX1" fmla="*/ 617220 w 1988820"/>
                    <a:gd name="connsiteY1" fmla="*/ 845820 h 1021080"/>
                    <a:gd name="connsiteX2" fmla="*/ 1150620 w 1988820"/>
                    <a:gd name="connsiteY2" fmla="*/ 533400 h 1021080"/>
                    <a:gd name="connsiteX3" fmla="*/ 1645920 w 1988820"/>
                    <a:gd name="connsiteY3" fmla="*/ 327660 h 1021080"/>
                    <a:gd name="connsiteX4" fmla="*/ 1988820 w 1988820"/>
                    <a:gd name="connsiteY4" fmla="*/ 0 h 10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0" h="1021080">
                      <a:moveTo>
                        <a:pt x="0" y="1021080"/>
                      </a:moveTo>
                      <a:cubicBezTo>
                        <a:pt x="212725" y="974090"/>
                        <a:pt x="425450" y="927100"/>
                        <a:pt x="617220" y="845820"/>
                      </a:cubicBezTo>
                      <a:cubicBezTo>
                        <a:pt x="808990" y="764540"/>
                        <a:pt x="979170" y="619760"/>
                        <a:pt x="1150620" y="533400"/>
                      </a:cubicBezTo>
                      <a:cubicBezTo>
                        <a:pt x="1322070" y="447040"/>
                        <a:pt x="1506220" y="416560"/>
                        <a:pt x="1645920" y="327660"/>
                      </a:cubicBezTo>
                      <a:cubicBezTo>
                        <a:pt x="1785620" y="238760"/>
                        <a:pt x="1887220" y="119380"/>
                        <a:pt x="198882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任意多边形 28"/>
                <p:cNvSpPr/>
                <p:nvPr/>
              </p:nvSpPr>
              <p:spPr>
                <a:xfrm>
                  <a:off x="2537460" y="1173480"/>
                  <a:ext cx="255419" cy="396240"/>
                </a:xfrm>
                <a:custGeom>
                  <a:avLst/>
                  <a:gdLst>
                    <a:gd name="connsiteX0" fmla="*/ 0 w 255419"/>
                    <a:gd name="connsiteY0" fmla="*/ 396240 h 396240"/>
                    <a:gd name="connsiteX1" fmla="*/ 220980 w 255419"/>
                    <a:gd name="connsiteY1" fmla="*/ 198120 h 396240"/>
                    <a:gd name="connsiteX2" fmla="*/ 251460 w 255419"/>
                    <a:gd name="connsiteY2" fmla="*/ 0 h 396240"/>
                  </a:gdLst>
                  <a:ahLst/>
                  <a:cxnLst>
                    <a:cxn ang="0">
                      <a:pos x="connsiteX0" y="connsiteY0"/>
                    </a:cxn>
                    <a:cxn ang="0">
                      <a:pos x="connsiteX1" y="connsiteY1"/>
                    </a:cxn>
                    <a:cxn ang="0">
                      <a:pos x="connsiteX2" y="connsiteY2"/>
                    </a:cxn>
                  </a:cxnLst>
                  <a:rect l="l" t="t" r="r" b="b"/>
                  <a:pathLst>
                    <a:path w="255419" h="396240">
                      <a:moveTo>
                        <a:pt x="0" y="396240"/>
                      </a:moveTo>
                      <a:cubicBezTo>
                        <a:pt x="89535" y="330200"/>
                        <a:pt x="179070" y="264160"/>
                        <a:pt x="220980" y="198120"/>
                      </a:cubicBezTo>
                      <a:cubicBezTo>
                        <a:pt x="262890" y="132080"/>
                        <a:pt x="257175" y="66040"/>
                        <a:pt x="25146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任意多边形 29"/>
                <p:cNvSpPr/>
                <p:nvPr/>
              </p:nvSpPr>
              <p:spPr>
                <a:xfrm>
                  <a:off x="2072640" y="792480"/>
                  <a:ext cx="662940" cy="312420"/>
                </a:xfrm>
                <a:custGeom>
                  <a:avLst/>
                  <a:gdLst>
                    <a:gd name="connsiteX0" fmla="*/ 662940 w 662940"/>
                    <a:gd name="connsiteY0" fmla="*/ 312420 h 312420"/>
                    <a:gd name="connsiteX1" fmla="*/ 495300 w 662940"/>
                    <a:gd name="connsiteY1" fmla="*/ 129540 h 312420"/>
                    <a:gd name="connsiteX2" fmla="*/ 220980 w 662940"/>
                    <a:gd name="connsiteY2" fmla="*/ 38100 h 312420"/>
                    <a:gd name="connsiteX3" fmla="*/ 0 w 662940"/>
                    <a:gd name="connsiteY3" fmla="*/ 0 h 312420"/>
                  </a:gdLst>
                  <a:ahLst/>
                  <a:cxnLst>
                    <a:cxn ang="0">
                      <a:pos x="connsiteX0" y="connsiteY0"/>
                    </a:cxn>
                    <a:cxn ang="0">
                      <a:pos x="connsiteX1" y="connsiteY1"/>
                    </a:cxn>
                    <a:cxn ang="0">
                      <a:pos x="connsiteX2" y="connsiteY2"/>
                    </a:cxn>
                    <a:cxn ang="0">
                      <a:pos x="connsiteX3" y="connsiteY3"/>
                    </a:cxn>
                  </a:cxnLst>
                  <a:rect l="l" t="t" r="r" b="b"/>
                  <a:pathLst>
                    <a:path w="662940" h="312420">
                      <a:moveTo>
                        <a:pt x="662940" y="312420"/>
                      </a:moveTo>
                      <a:cubicBezTo>
                        <a:pt x="615950" y="243840"/>
                        <a:pt x="568960" y="175260"/>
                        <a:pt x="495300" y="129540"/>
                      </a:cubicBezTo>
                      <a:cubicBezTo>
                        <a:pt x="421640" y="83820"/>
                        <a:pt x="303530" y="59690"/>
                        <a:pt x="220980" y="38100"/>
                      </a:cubicBezTo>
                      <a:cubicBezTo>
                        <a:pt x="138430" y="16510"/>
                        <a:pt x="69215" y="8255"/>
                        <a:pt x="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任意多边形 30"/>
                <p:cNvSpPr/>
                <p:nvPr/>
              </p:nvSpPr>
              <p:spPr>
                <a:xfrm>
                  <a:off x="784860" y="53340"/>
                  <a:ext cx="1264920" cy="617220"/>
                </a:xfrm>
                <a:custGeom>
                  <a:avLst/>
                  <a:gdLst>
                    <a:gd name="connsiteX0" fmla="*/ 1264920 w 1264920"/>
                    <a:gd name="connsiteY0" fmla="*/ 617220 h 617220"/>
                    <a:gd name="connsiteX1" fmla="*/ 1051560 w 1264920"/>
                    <a:gd name="connsiteY1" fmla="*/ 396240 h 617220"/>
                    <a:gd name="connsiteX2" fmla="*/ 716280 w 1264920"/>
                    <a:gd name="connsiteY2" fmla="*/ 228600 h 617220"/>
                    <a:gd name="connsiteX3" fmla="*/ 426720 w 1264920"/>
                    <a:gd name="connsiteY3" fmla="*/ 114300 h 617220"/>
                    <a:gd name="connsiteX4" fmla="*/ 167640 w 1264920"/>
                    <a:gd name="connsiteY4" fmla="*/ 22860 h 617220"/>
                    <a:gd name="connsiteX5" fmla="*/ 0 w 1264920"/>
                    <a:gd name="connsiteY5"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20" h="617220">
                      <a:moveTo>
                        <a:pt x="1264920" y="617220"/>
                      </a:moveTo>
                      <a:cubicBezTo>
                        <a:pt x="1203960" y="539115"/>
                        <a:pt x="1143000" y="461010"/>
                        <a:pt x="1051560" y="396240"/>
                      </a:cubicBezTo>
                      <a:cubicBezTo>
                        <a:pt x="960120" y="331470"/>
                        <a:pt x="820420" y="275590"/>
                        <a:pt x="716280" y="228600"/>
                      </a:cubicBezTo>
                      <a:cubicBezTo>
                        <a:pt x="612140" y="181610"/>
                        <a:pt x="518160" y="148590"/>
                        <a:pt x="426720" y="114300"/>
                      </a:cubicBezTo>
                      <a:cubicBezTo>
                        <a:pt x="335280" y="80010"/>
                        <a:pt x="238760" y="41910"/>
                        <a:pt x="167640" y="22860"/>
                      </a:cubicBezTo>
                      <a:cubicBezTo>
                        <a:pt x="96520" y="3810"/>
                        <a:pt x="48260" y="1905"/>
                        <a:pt x="0" y="0"/>
                      </a:cubicBezTo>
                    </a:path>
                  </a:pathLst>
                </a:cu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15" name="TextBox 31"/>
            <p:cNvSpPr txBox="1"/>
            <p:nvPr/>
          </p:nvSpPr>
          <p:spPr>
            <a:xfrm>
              <a:off x="5874923" y="5512101"/>
              <a:ext cx="2153462"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b="1" dirty="0" smtClean="0">
                  <a:latin typeface="仿宋" pitchFamily="49" charset="-122"/>
                  <a:ea typeface="仿宋" pitchFamily="49" charset="-122"/>
                </a:rPr>
                <a:t>开路示意图：</a:t>
              </a:r>
              <a:endParaRPr lang="zh-CN" altLang="en-US" sz="2800" b="1" dirty="0">
                <a:latin typeface="仿宋" pitchFamily="49" charset="-122"/>
                <a:ea typeface="仿宋" pitchFamily="49" charset="-122"/>
              </a:endParaRPr>
            </a:p>
          </p:txBody>
        </p:sp>
        <p:sp>
          <p:nvSpPr>
            <p:cNvPr id="16" name="任意多边形 15"/>
            <p:cNvSpPr/>
            <p:nvPr/>
          </p:nvSpPr>
          <p:spPr>
            <a:xfrm>
              <a:off x="4533613" y="1910173"/>
              <a:ext cx="3216729" cy="2873829"/>
            </a:xfrm>
            <a:custGeom>
              <a:avLst/>
              <a:gdLst>
                <a:gd name="connsiteX0" fmla="*/ 0 w 3216729"/>
                <a:gd name="connsiteY0" fmla="*/ 0 h 2873829"/>
                <a:gd name="connsiteX1" fmla="*/ 310243 w 3216729"/>
                <a:gd name="connsiteY1" fmla="*/ 506186 h 2873829"/>
                <a:gd name="connsiteX2" fmla="*/ 816429 w 3216729"/>
                <a:gd name="connsiteY2" fmla="*/ 1045029 h 2873829"/>
                <a:gd name="connsiteX3" fmla="*/ 1371600 w 3216729"/>
                <a:gd name="connsiteY3" fmla="*/ 1600200 h 2873829"/>
                <a:gd name="connsiteX4" fmla="*/ 1812472 w 3216729"/>
                <a:gd name="connsiteY4" fmla="*/ 1943100 h 2873829"/>
                <a:gd name="connsiteX5" fmla="*/ 2432958 w 3216729"/>
                <a:gd name="connsiteY5" fmla="*/ 2220686 h 2873829"/>
                <a:gd name="connsiteX6" fmla="*/ 2775858 w 3216729"/>
                <a:gd name="connsiteY6" fmla="*/ 2481943 h 2873829"/>
                <a:gd name="connsiteX7" fmla="*/ 3216729 w 3216729"/>
                <a:gd name="connsiteY7" fmla="*/ 2873829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729" h="2873829">
                  <a:moveTo>
                    <a:pt x="0" y="0"/>
                  </a:moveTo>
                  <a:cubicBezTo>
                    <a:pt x="87086" y="166007"/>
                    <a:pt x="174172" y="332015"/>
                    <a:pt x="310243" y="506186"/>
                  </a:cubicBezTo>
                  <a:cubicBezTo>
                    <a:pt x="446314" y="680357"/>
                    <a:pt x="639536" y="862693"/>
                    <a:pt x="816429" y="1045029"/>
                  </a:cubicBezTo>
                  <a:cubicBezTo>
                    <a:pt x="993322" y="1227365"/>
                    <a:pt x="1205593" y="1450521"/>
                    <a:pt x="1371600" y="1600200"/>
                  </a:cubicBezTo>
                  <a:cubicBezTo>
                    <a:pt x="1537607" y="1749879"/>
                    <a:pt x="1635579" y="1839686"/>
                    <a:pt x="1812472" y="1943100"/>
                  </a:cubicBezTo>
                  <a:cubicBezTo>
                    <a:pt x="1989365" y="2046514"/>
                    <a:pt x="2272394" y="2130879"/>
                    <a:pt x="2432958" y="2220686"/>
                  </a:cubicBezTo>
                  <a:cubicBezTo>
                    <a:pt x="2593522" y="2310493"/>
                    <a:pt x="2645230" y="2373086"/>
                    <a:pt x="2775858" y="2481943"/>
                  </a:cubicBezTo>
                  <a:cubicBezTo>
                    <a:pt x="2906486" y="2590800"/>
                    <a:pt x="3061607" y="2732314"/>
                    <a:pt x="3216729" y="2873829"/>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143539" y="903642"/>
            <a:ext cx="3227294"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利用地形图，画出大体的路的形式</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9520345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836712"/>
            <a:ext cx="960784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整个问题是一个复杂的问题。复杂表现为：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、变量多</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、约束条件复杂。如路、桥、隧道的倾斜度条件；</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、目标函数复杂。如隧道和桥的宽度表示。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TextBox 2"/>
          <p:cNvSpPr txBox="1"/>
          <p:nvPr/>
        </p:nvSpPr>
        <p:spPr>
          <a:xfrm>
            <a:off x="899592" y="2539093"/>
            <a:ext cx="960784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对于一个复杂的问题，常用的技巧是把它拆解为一系列小问题。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TextBox 3"/>
          <p:cNvSpPr txBox="1"/>
          <p:nvPr/>
        </p:nvSpPr>
        <p:spPr>
          <a:xfrm>
            <a:off x="899592" y="3221445"/>
            <a:ext cx="960784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在上述问题中，</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三</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个已知点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P1,P2,P3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和两个未知点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架桥点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打隧道点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把整条路分割为四个小段。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TextBox 1"/>
          <p:cNvSpPr txBox="1"/>
          <p:nvPr/>
        </p:nvSpPr>
        <p:spPr>
          <a:xfrm>
            <a:off x="899592" y="4273129"/>
            <a:ext cx="590465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整条路最短       每小段都最短。</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右箭头 5"/>
          <p:cNvSpPr/>
          <p:nvPr/>
        </p:nvSpPr>
        <p:spPr>
          <a:xfrm>
            <a:off x="2542541" y="4423454"/>
            <a:ext cx="50405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93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1777" y="779646"/>
            <a:ext cx="341696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图的几个重要概念</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981776" y="1524000"/>
            <a:ext cx="173602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、简单图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981776" y="4905992"/>
            <a:ext cx="173602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、联通图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981776" y="2697006"/>
            <a:ext cx="231175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、通路和回路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7833425" y="1016992"/>
            <a:ext cx="231175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、路的长度</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7833425" y="3427756"/>
            <a:ext cx="231175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、树</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日期占位符 7"/>
          <p:cNvSpPr>
            <a:spLocks noGrp="1"/>
          </p:cNvSpPr>
          <p:nvPr>
            <p:ph type="dt" sz="half" idx="10"/>
          </p:nvPr>
        </p:nvSpPr>
        <p:spPr/>
        <p:txBody>
          <a:bodyPr/>
          <a:lstStyle/>
          <a:p>
            <a:fld id="{3B33692A-1DAC-404D-9D6A-9866E5E6FDEE}" type="datetime1">
              <a:rPr lang="en-US" altLang="zh-CN" smtClean="0"/>
              <a:t>7/27/2020</a:t>
            </a:fld>
            <a:endParaRPr lang="en-US" dirty="0"/>
          </a:p>
        </p:txBody>
      </p:sp>
      <p:sp>
        <p:nvSpPr>
          <p:cNvPr id="9" name="页脚占位符 8"/>
          <p:cNvSpPr>
            <a:spLocks noGrp="1"/>
          </p:cNvSpPr>
          <p:nvPr>
            <p:ph type="ftr" sz="quarter" idx="11"/>
          </p:nvPr>
        </p:nvSpPr>
        <p:spPr/>
        <p:txBody>
          <a:bodyPr/>
          <a:lstStyle/>
          <a:p>
            <a:r>
              <a:rPr lang="zh-CN" altLang="en-US" smtClean="0"/>
              <a:t>赵维加 喀什</a:t>
            </a:r>
            <a:r>
              <a:rPr lang="en-US" altLang="zh-CN" smtClean="0"/>
              <a:t>2018</a:t>
            </a:r>
            <a:endParaRPr lang="en-US" dirty="0"/>
          </a:p>
        </p:txBody>
      </p:sp>
      <p:sp>
        <p:nvSpPr>
          <p:cNvPr id="10" name="文本框 9"/>
          <p:cNvSpPr txBox="1"/>
          <p:nvPr/>
        </p:nvSpPr>
        <p:spPr>
          <a:xfrm>
            <a:off x="2821353" y="1453662"/>
            <a:ext cx="4228123"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顶点到自身的边称为环，两个相同的边称为平行边。没有环和平行边的图称为简单图</a:t>
            </a:r>
            <a:endParaRPr lang="zh-CN" altLang="en-US" sz="2400" dirty="0">
              <a:latin typeface="华文新魏" panose="02010800040101010101" pitchFamily="2" charset="-122"/>
              <a:ea typeface="华文新魏" panose="02010800040101010101" pitchFamily="2" charset="-122"/>
            </a:endParaRPr>
          </a:p>
        </p:txBody>
      </p:sp>
      <p:sp>
        <p:nvSpPr>
          <p:cNvPr id="11" name="文本框 10"/>
          <p:cNvSpPr txBox="1"/>
          <p:nvPr/>
        </p:nvSpPr>
        <p:spPr>
          <a:xfrm>
            <a:off x="1414584" y="3195158"/>
            <a:ext cx="5634891"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从顶点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出发，交错地经过边和顶点到顶点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形成</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u</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的一条通路。用依次经过的顶点和边表示为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e</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…e</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s</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s+1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起点等于终点的通路称为回路。</a:t>
            </a:r>
            <a:endParaRPr lang="zh-CN" altLang="en-US" sz="2400" baseline="-250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2" name="文本框 11"/>
          <p:cNvSpPr txBox="1"/>
          <p:nvPr/>
        </p:nvSpPr>
        <p:spPr>
          <a:xfrm>
            <a:off x="1414584" y="5429413"/>
            <a:ext cx="563489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任意两顶点间都有通路的图称为连通图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文本框 12"/>
          <p:cNvSpPr txBox="1"/>
          <p:nvPr/>
        </p:nvSpPr>
        <p:spPr>
          <a:xfrm>
            <a:off x="7235687" y="1678079"/>
            <a:ext cx="3943847"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非加权图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通路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回路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经过的边的条数称为路的长度；</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加权</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通路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回路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经过的边的权值的和称为路的长度。</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4" name="文本框 13"/>
          <p:cNvSpPr txBox="1"/>
          <p:nvPr/>
        </p:nvSpPr>
        <p:spPr>
          <a:xfrm>
            <a:off x="7235687" y="4099709"/>
            <a:ext cx="394384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没有回路的连通图称为树</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文本框 14"/>
          <p:cNvSpPr txBox="1"/>
          <p:nvPr/>
        </p:nvSpPr>
        <p:spPr>
          <a:xfrm>
            <a:off x="7299044" y="4897754"/>
            <a:ext cx="394384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有关图的更一般的知识，可以查询图论和离散数学的有关章节</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88425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xEl>
                                              <p:pRg st="0" end="0"/>
                                            </p:txEl>
                                          </p:spTgt>
                                        </p:tgtEl>
                                        <p:attrNameLst>
                                          <p:attrName>style.visibility</p:attrName>
                                        </p:attrNameLst>
                                      </p:cBhvr>
                                      <p:to>
                                        <p:strVal val="visible"/>
                                      </p:to>
                                    </p:set>
                                    <p:animEffect transition="in" filter="fade">
                                      <p:cBhvr>
                                        <p:cTn id="6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10" grpId="0" animBg="1"/>
      <p:bldP spid="11" grpId="0" animBg="1"/>
      <p:bldP spid="12"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847665" y="817594"/>
            <a:ext cx="295232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整个问题分解为：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TextBox 4"/>
          <p:cNvSpPr txBox="1"/>
          <p:nvPr/>
        </p:nvSpPr>
        <p:spPr>
          <a:xfrm>
            <a:off x="847665" y="1379612"/>
            <a:ext cx="9080106"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宏观：修路的费用是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M1,M2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的函数，即目标函数为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min F(M1,M2)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TextBox 5"/>
          <p:cNvSpPr txBox="1"/>
          <p:nvPr/>
        </p:nvSpPr>
        <p:spPr>
          <a:xfrm>
            <a:off x="847665" y="2388535"/>
            <a:ext cx="908010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微观：对给定的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M1,M2,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计算对应的隧道长度，桥梁长度和四段路程的最短路，然后求和。</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这</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一过程，模型应分别写出，而编程是统一的。</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TextBox 1"/>
          <p:cNvSpPr txBox="1"/>
          <p:nvPr/>
        </p:nvSpPr>
        <p:spPr>
          <a:xfrm>
            <a:off x="847665" y="3827782"/>
            <a:ext cx="9080106"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实际上，去掉斜率大于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0.125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的边后，可能出现不联通的情况。这样，需要利用插值来加密网格。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也可以一开始就加密网格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847665" y="4841421"/>
            <a:ext cx="908010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一</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个思路：先通过搜索法寻找一条可以走通的路，再在这条路的旁边加网格，寻找最短路。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150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4"/>
          <p:cNvSpPr txBox="1"/>
          <p:nvPr/>
        </p:nvSpPr>
        <p:spPr>
          <a:xfrm>
            <a:off x="1153952" y="825612"/>
            <a:ext cx="7560840"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P1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的最短路可以这样计算：</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画出有向图；</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计算出每一个边的权重；</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去掉倾斜度大于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0.125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度的边；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编程！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求图的最短路。</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编程！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53952" y="3020786"/>
            <a:ext cx="9598412"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smtClean="0">
                <a:latin typeface="Times New Roman" panose="02020603050405020304" pitchFamily="18" charset="0"/>
                <a:ea typeface="华文新魏" panose="02010800040101010101" pitchFamily="2" charset="-122"/>
                <a:cs typeface="Times New Roman" panose="02020603050405020304" pitchFamily="18" charset="0"/>
              </a:rPr>
              <a:t>其他思路：利用样条插值把地形做成连续曲面，寻找坡度恰好等于</a:t>
            </a:r>
            <a:r>
              <a:rPr lang="zh-CN" altLang="en-US" sz="240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的曲线，直观得看，这就是最佳路径。</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5796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9857" y="383722"/>
            <a:ext cx="11348358" cy="60016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b="1" dirty="0" smtClean="0">
                <a:latin typeface="Times New Roman" panose="02020603050405020304" pitchFamily="18" charset="0"/>
                <a:ea typeface="华文新魏" panose="02010800040101010101" pitchFamily="2" charset="-122"/>
                <a:cs typeface="Times New Roman" panose="02020603050405020304" pitchFamily="18" charset="0"/>
              </a:rPr>
              <a:t>2007B</a:t>
            </a:r>
            <a:r>
              <a:rPr lang="zh-CN" altLang="zh-CN" sz="2400" b="1" dirty="0">
                <a:latin typeface="Times New Roman" panose="02020603050405020304" pitchFamily="18" charset="0"/>
                <a:ea typeface="华文新魏" panose="02010800040101010101" pitchFamily="2" charset="-122"/>
                <a:cs typeface="Times New Roman" panose="02020603050405020304" pitchFamily="18" charset="0"/>
              </a:rPr>
              <a:t>题：乘公交，看</a:t>
            </a:r>
            <a:r>
              <a:rPr lang="zh-CN" altLang="zh-CN" sz="2400" b="1" dirty="0" smtClean="0">
                <a:latin typeface="Times New Roman" panose="02020603050405020304" pitchFamily="18" charset="0"/>
                <a:ea typeface="华文新魏" panose="02010800040101010101" pitchFamily="2" charset="-122"/>
                <a:cs typeface="Times New Roman" panose="02020603050405020304" pitchFamily="18" charset="0"/>
              </a:rPr>
              <a:t>奥运</a:t>
            </a:r>
            <a:r>
              <a:rPr lang="en-US" altLang="zh-CN" sz="2400" b="1"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我国人民翘首企盼的第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29</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届奥运会明年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8</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月将在北京举行，届时有大量观众到现场观看奥运比赛，其中大部分人将会乘坐公共</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交通工具</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简称</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公交，包括公汽、地铁</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出行</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。这些年来，城市的公交系统有了很大发展，北京市的公交线路已达</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800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条以上，使得公众的出行更加通畅、便利，但同时也面临多条线路的选择问题。针对市场需求，某公司准备研制开发一个解决公交线路选择问题的自主查询计算机系统。</a:t>
            </a: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为了设计这样一个系统，其核心是线路选择的模型与算法，应该从实际情况出发考虑，满足查询者的各种不同需求。请你们解决如下问题：</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、仅考虑公汽线路，给出任意两公汽站点之间线路选择问题的一般数学模型与算法。并根据附录数据，利用你们的模型与算法，求出以下</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6</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对起始站→终到站之间的最佳</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要</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有清晰的评价</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说明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(1)</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S3359</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S1828    (2)</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S1557</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S0481   (3)</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S0971</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S0485</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(4)</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S0008</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S0073    (5)</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S0148</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S0485   (6)</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S0087→S3676</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、同时考虑公汽与地铁线路，解决以上问题。</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、假设又知道所有站点之间的步行时间，请你给出任意两站点之间线路选择问题的数学模型</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3034768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7250" y="897128"/>
            <a:ext cx="9829800" cy="489364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【附录</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】基本参数设定</a:t>
            </a: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相邻公汽站平均行驶时间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包括停站时间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3</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相邻地铁站平均行驶时间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包括停站时间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2.5</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公汽换乘公汽平均耗时：</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5</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其中步行时间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地铁换乘地铁平均耗时：</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4</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其中步行时间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地铁换乘公汽平均耗时：</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7</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其中步行时间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4</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公汽换乘地铁平均耗时：</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6</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其中步行时间</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4</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分钟</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公汽票价：分为单一票价与分段计价两种，标记于线路后；其中分段计价的票价为：</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站：</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元；</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21</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40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站：</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元；</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40</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站以上：</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元</a:t>
            </a: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地铁票价：</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元</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无论</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地铁线路间是否</a:t>
            </a:r>
            <a:r>
              <a:rPr lang="zh-CN" altLang="zh-CN" sz="2400" dirty="0" smtClean="0">
                <a:latin typeface="Times New Roman" panose="02020603050405020304" pitchFamily="18" charset="0"/>
                <a:ea typeface="华文新魏" panose="02010800040101010101" pitchFamily="2" charset="-122"/>
                <a:cs typeface="Times New Roman" panose="02020603050405020304" pitchFamily="18" charset="0"/>
              </a:rPr>
              <a:t>换乘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注：以上参数均为简化问题而作的假设，未必与实际数据完全吻合。</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【附录</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】公交线路及相关信息 （见数据文件</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B2007data.rar</a:t>
            </a:r>
            <a:r>
              <a:rPr lang="zh-CN" altLang="zh-CN" sz="2400" dirty="0">
                <a:latin typeface="Times New Roman" panose="02020603050405020304" pitchFamily="18" charset="0"/>
                <a:ea typeface="华文新魏" panose="02010800040101010101" pitchFamily="2" charset="-122"/>
                <a:cs typeface="Times New Roman" panose="02020603050405020304" pitchFamily="18" charset="0"/>
              </a:rPr>
              <a:t>）</a:t>
            </a:r>
          </a:p>
        </p:txBody>
      </p:sp>
    </p:spTree>
    <p:extLst>
      <p:ext uri="{BB962C8B-B14F-4D97-AF65-F5344CB8AC3E}">
        <p14:creationId xmlns:p14="http://schemas.microsoft.com/office/powerpoint/2010/main" val="1872322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6671" y="881743"/>
            <a:ext cx="51435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只考虑第一问：乘公交转公交的情况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26671" y="1587864"/>
            <a:ext cx="8809265"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假设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：最多转车</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次；</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假设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：若可以在多个站位转同一辆车，则在最后一个站位转车。</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26672" y="2571750"/>
            <a:ext cx="880926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分析：</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、任给两个节点，判断可达性。</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定义：定义矩阵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满足</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dij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若</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两节点可一辆车直达，否则为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称为直达矩阵。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26671" y="4245429"/>
            <a:ext cx="880926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若</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D</a:t>
            </a:r>
            <a:r>
              <a:rPr lang="en-US" altLang="zh-CN" sz="2400" baseline="30000" dirty="0" err="1" smtClean="0">
                <a:latin typeface="Times New Roman" panose="02020603050405020304" pitchFamily="18" charset="0"/>
                <a:ea typeface="华文新魏" panose="02010800040101010101" pitchFamily="2" charset="-122"/>
                <a:cs typeface="Times New Roman" panose="02020603050405020304" pitchFamily="18" charset="0"/>
              </a:rPr>
              <a:t>k</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，则两点之间换成</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k</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次可达。</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1063124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113575" y="696038"/>
            <a:ext cx="583967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解优化问题的遗传算法及</a:t>
            </a:r>
            <a:r>
              <a:rPr lang="en-US" altLang="zh-CN" sz="28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实现</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13575" y="1484768"/>
            <a:ext cx="895434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遗传算法：遗传算法是一种大范围的搜素方法，其原理是模拟遗传过程的机理，跳出传统优化的局部搜索模式，实现大范围搜索。</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13575" y="2581275"/>
            <a:ext cx="8954349"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遗传算法的</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函数为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x,f</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ga</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(fun,n,A,b,A1,b1,L,U,nonlin);</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其输入、输出参数与</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fmincon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基本一致，差别在于第二个输入参数将初始近似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x0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换成决策变量的个数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函数不需要初始近似表明它是整体搜索。</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113575" y="4657725"/>
            <a:ext cx="665882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方法的缺点是搜索速度慢，效率低</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5754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5" name="矩形 4"/>
          <p:cNvSpPr/>
          <p:nvPr/>
        </p:nvSpPr>
        <p:spPr>
          <a:xfrm>
            <a:off x="797460" y="616089"/>
            <a:ext cx="6096000" cy="5632311"/>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ga1</a:t>
            </a:r>
          </a:p>
          <a:p>
            <a:r>
              <a:rPr lang="pt-BR"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A=[-1  -2  0;  -1  0  0</a:t>
            </a:r>
            <a:r>
              <a:rPr lang="pt-BR"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b=[-1;0];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tic</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x,f</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ga</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(@obj1,3,A,b,[],[],[],[],@gafun1);</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toc</a:t>
            </a:r>
            <a:endPar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endParaRP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x,-f</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zh-CN" altLang="en-US"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y=obj1(x)</a:t>
            </a:r>
          </a:p>
          <a:p>
            <a:r>
              <a:rPr lang="es-E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y</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2*x(1)</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3*x(1</a:t>
            </a:r>
            <a:r>
              <a:rPr lang="es-E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3*x(2)</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x(2</a:t>
            </a:r>
            <a:r>
              <a:rPr lang="es-E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s-E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x(3</a:t>
            </a:r>
            <a:r>
              <a:rPr lang="es-E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zh-CN" altLang="en-US"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[f1,f2]=gafun1(x)</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f1=[x(1)+2*x(1)^2+x(2)+2*x(2)^2+x(3)-10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x(1)+x(1)^2+x(2)+x(2)^2-x(3)-50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2*x(1)+x(1)^2+2*x(2)+x(3)-40];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f2=x(1)^2+x(3)-2;</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p:txBody>
      </p:sp>
      <p:sp>
        <p:nvSpPr>
          <p:cNvPr id="7" name="矩形 6"/>
          <p:cNvSpPr/>
          <p:nvPr/>
        </p:nvSpPr>
        <p:spPr>
          <a:xfrm>
            <a:off x="7229701" y="757515"/>
            <a:ext cx="4286307" cy="21236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200" dirty="0">
                <a:latin typeface="Times New Roman" panose="02020603050405020304" pitchFamily="18" charset="0"/>
                <a:ea typeface="华文新魏" panose="02010800040101010101" pitchFamily="2" charset="-122"/>
                <a:cs typeface="Times New Roman" panose="02020603050405020304" pitchFamily="18" charset="0"/>
              </a:rPr>
              <a:t>时间已过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2.061504 </a:t>
            </a:r>
            <a:r>
              <a:rPr lang="zh-CN" altLang="en-US" sz="2200" dirty="0">
                <a:latin typeface="Times New Roman" panose="02020603050405020304" pitchFamily="18" charset="0"/>
                <a:ea typeface="华文新魏" panose="02010800040101010101" pitchFamily="2" charset="-122"/>
                <a:cs typeface="Times New Roman" panose="02020603050405020304" pitchFamily="18" charset="0"/>
              </a:rPr>
              <a:t>秒。</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x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1.7965      0.99538      -1.2275</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f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p>
          <a:p>
            <a:endParaRPr lang="en-US" altLang="zh-CN" sz="22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16.025</a:t>
            </a:r>
          </a:p>
        </p:txBody>
      </p:sp>
      <p:sp>
        <p:nvSpPr>
          <p:cNvPr id="8" name="文本框 7"/>
          <p:cNvSpPr txBox="1"/>
          <p:nvPr/>
        </p:nvSpPr>
        <p:spPr>
          <a:xfrm>
            <a:off x="7229701" y="3114392"/>
            <a:ext cx="4286307"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注：遗传算法是整体搜索算法，不需要给出初始值，得到的是整体最优解。</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但遗传算法的收敛很慢，得到的解每次也有较大差别。</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584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875169" y="477043"/>
            <a:ext cx="5453204" cy="59400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opt1</a:t>
            </a:r>
            <a:endPar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endParaRPr>
          </a:p>
          <a:p>
            <a:r>
              <a:rPr lang="pt-BR"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A=[-1  -2  0;  -1  0  0];</a:t>
            </a:r>
          </a:p>
          <a:p>
            <a:r>
              <a:rPr lang="pl-PL"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b=[-1;0];x0=[1.5;1;-0.2];</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tic</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x,f</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fmincon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(@obj1,x0,A,b,[],[],[],[],@gafun1);</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toc</a:t>
            </a:r>
            <a:endPar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endParaRP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x,f</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zh-CN" altLang="en-US"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y=obj1(x)</a:t>
            </a:r>
          </a:p>
          <a:p>
            <a:r>
              <a:rPr lang="es-E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y=-2*x(1)-3*x(1)^2-3*x(2)-x(2)^2-x(3);</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p>
          <a:p>
            <a:r>
              <a:rPr lang="zh-CN" altLang="en-US"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000" dirty="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function</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[f1,f2]=gafun1(x)</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f1=[x(1)+2*x(1)^2+x(2)+2*x(2)^2+x(3)-10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x(1)+x(1)^2+x(2)+x(2)^2-x(3)-50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2*x(1)+x(1)^2+2*x(2)+x(3)-40];</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f2=x(1)^2+x(3)-2;</a:t>
            </a:r>
          </a:p>
          <a:p>
            <a:r>
              <a:rPr lang="en-US" altLang="zh-CN" sz="2000" dirty="0" smtClean="0">
                <a:solidFill>
                  <a:srgbClr val="0000FF"/>
                </a:solidFill>
                <a:latin typeface="Times New Roman" panose="02020603050405020304" pitchFamily="18" charset="0"/>
                <a:ea typeface="Microsoft YaHei UI" panose="020B0503020204020204" pitchFamily="34" charset="-122"/>
                <a:cs typeface="Times New Roman" panose="02020603050405020304" pitchFamily="18" charset="0"/>
              </a:rPr>
              <a:t>end</a:t>
            </a:r>
            <a:r>
              <a:rPr lang="zh-CN" altLang="en-US" sz="20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endParaRPr lang="zh-CN" altLang="en-US"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5" name="矩形 4"/>
          <p:cNvSpPr/>
          <p:nvPr/>
        </p:nvSpPr>
        <p:spPr>
          <a:xfrm>
            <a:off x="6805188" y="580104"/>
            <a:ext cx="4430162" cy="246221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200" dirty="0">
                <a:latin typeface="Times New Roman" panose="02020603050405020304" pitchFamily="18" charset="0"/>
                <a:ea typeface="华文新魏" panose="02010800040101010101" pitchFamily="2" charset="-122"/>
                <a:cs typeface="Times New Roman" panose="02020603050405020304" pitchFamily="18" charset="0"/>
              </a:rPr>
              <a:t>时间已过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0.283970 </a:t>
            </a:r>
            <a:r>
              <a:rPr lang="zh-CN" altLang="en-US" sz="2200" dirty="0">
                <a:latin typeface="Times New Roman" panose="02020603050405020304" pitchFamily="18" charset="0"/>
                <a:ea typeface="华文新魏" panose="02010800040101010101" pitchFamily="2" charset="-122"/>
                <a:cs typeface="Times New Roman" panose="02020603050405020304" pitchFamily="18" charset="0"/>
              </a:rPr>
              <a:t>秒。</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x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2.3333</a:t>
            </a:r>
          </a:p>
          <a:p>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0.16667</a:t>
            </a:r>
          </a:p>
          <a:p>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      -3.4444</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f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a:t>
            </a:r>
          </a:p>
          <a:p>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200" dirty="0">
                <a:latin typeface="Times New Roman" panose="02020603050405020304" pitchFamily="18" charset="0"/>
                <a:ea typeface="华文新魏" panose="02010800040101010101" pitchFamily="2" charset="-122"/>
                <a:cs typeface="Times New Roman" panose="02020603050405020304" pitchFamily="18" charset="0"/>
              </a:rPr>
              <a:t>18.083</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6805188" y="3313568"/>
            <a:ext cx="4430162"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比较而言，利用非线性最优化函数</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fmincon</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收敛速度快，精度高，但一般需要好的初值。</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902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131683" y="688063"/>
            <a:ext cx="399257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整体最优解的</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实现</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31683" y="1303699"/>
            <a:ext cx="898103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对于非线性最优化问题，传统的算法通常得到局部极小解。为了得到最小解，需要有好的初始值，对于多维问题，这是很困难的。</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31683" y="2254313"/>
            <a:ext cx="898103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近年来，随着算法的发展，人们求全局最优解有了成熟的方法。</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也发展出了相应的函数。下面对这些方法作简单介绍。</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131683" y="3260693"/>
            <a:ext cx="898103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例：考虑一个典型的最优化问题</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它的最优解是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f(0,0)=0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；但有很多局部极小值，当初始值远离原点时，传统的算法很难得到最优解。</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2028825" y="3811588"/>
          <a:ext cx="5973763" cy="454025"/>
        </p:xfrm>
        <a:graphic>
          <a:graphicData uri="http://schemas.openxmlformats.org/presentationml/2006/ole">
            <mc:AlternateContent xmlns:mc="http://schemas.openxmlformats.org/markup-compatibility/2006">
              <mc:Choice xmlns:v="urn:schemas-microsoft-com:vml" Requires="v">
                <p:oleObj spid="_x0000_s13369" name="Equation" r:id="rId3" imgW="3174840" imgH="241200" progId="Equation.DSMT4">
                  <p:embed/>
                </p:oleObj>
              </mc:Choice>
              <mc:Fallback>
                <p:oleObj name="Equation" r:id="rId3" imgW="3174840" imgH="241200" progId="Equation.DSMT4">
                  <p:embed/>
                  <p:pic>
                    <p:nvPicPr>
                      <p:cNvPr id="0" name=""/>
                      <p:cNvPicPr/>
                      <p:nvPr/>
                    </p:nvPicPr>
                    <p:blipFill>
                      <a:blip r:embed="rId4"/>
                      <a:stretch>
                        <a:fillRect/>
                      </a:stretch>
                    </p:blipFill>
                    <p:spPr>
                      <a:xfrm>
                        <a:off x="2028825" y="3811588"/>
                        <a:ext cx="5973763" cy="454025"/>
                      </a:xfrm>
                      <a:prstGeom prst="rect">
                        <a:avLst/>
                      </a:prstGeom>
                    </p:spPr>
                  </p:pic>
                </p:oleObj>
              </mc:Fallback>
            </mc:AlternateContent>
          </a:graphicData>
        </a:graphic>
      </p:graphicFrame>
    </p:spTree>
    <p:extLst>
      <p:ext uri="{BB962C8B-B14F-4D97-AF65-F5344CB8AC3E}">
        <p14:creationId xmlns:p14="http://schemas.microsoft.com/office/powerpoint/2010/main" val="5992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pic>
        <p:nvPicPr>
          <p:cNvPr id="4" name="图片 3"/>
          <p:cNvPicPr>
            <a:picLocks noChangeAspect="1"/>
          </p:cNvPicPr>
          <p:nvPr/>
        </p:nvPicPr>
        <p:blipFill>
          <a:blip r:embed="rId2"/>
          <a:stretch>
            <a:fillRect/>
          </a:stretch>
        </p:blipFill>
        <p:spPr>
          <a:xfrm>
            <a:off x="6159541" y="941560"/>
            <a:ext cx="5440965" cy="4080724"/>
          </a:xfrm>
          <a:prstGeom prst="rect">
            <a:avLst/>
          </a:prstGeom>
        </p:spPr>
      </p:pic>
      <p:sp>
        <p:nvSpPr>
          <p:cNvPr id="5" name="矩形 4"/>
          <p:cNvSpPr/>
          <p:nvPr/>
        </p:nvSpPr>
        <p:spPr>
          <a:xfrm>
            <a:off x="992863" y="1716222"/>
            <a:ext cx="4864729" cy="24622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x,y</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)(20+x.^2+y.^2-10*(</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(2*pi*y)));</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x=-5:0.1:5;</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y=x;</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x,y</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meshgrid</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x,y</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z=</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feval</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func,x,y</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surf(</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x,y,z</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p:txBody>
      </p:sp>
      <p:sp>
        <p:nvSpPr>
          <p:cNvPr id="6" name="文本框 5"/>
          <p:cNvSpPr txBox="1"/>
          <p:nvPr/>
        </p:nvSpPr>
        <p:spPr>
          <a:xfrm>
            <a:off x="992863" y="823865"/>
            <a:ext cx="195856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函数的图形</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075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0400" y="668866"/>
            <a:ext cx="24384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图的数据结构</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660400" y="1357811"/>
            <a:ext cx="265853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有向图的邻接矩阵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3524676" y="728703"/>
            <a:ext cx="4917832" cy="26776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的两个顶点</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vj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之间如果有边连接，则称两顶点邻接。</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的邻接矩阵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n</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n</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其中</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日期占位符 4"/>
          <p:cNvSpPr>
            <a:spLocks noGrp="1"/>
          </p:cNvSpPr>
          <p:nvPr>
            <p:ph type="dt" sz="half" idx="10"/>
          </p:nvPr>
        </p:nvSpPr>
        <p:spPr/>
        <p:txBody>
          <a:bodyPr/>
          <a:lstStyle/>
          <a:p>
            <a:fld id="{9FA2FDEA-7F85-48CB-BA5A-D53E929C9F7E}" type="datetime1">
              <a:rPr lang="en-US" altLang="zh-CN" smtClean="0"/>
              <a:t>7/27/2020</a:t>
            </a:fld>
            <a:endParaRPr lang="en-US" dirty="0"/>
          </a:p>
        </p:txBody>
      </p:sp>
      <p:sp>
        <p:nvSpPr>
          <p:cNvPr id="6" name="页脚占位符 5"/>
          <p:cNvSpPr>
            <a:spLocks noGrp="1"/>
          </p:cNvSpPr>
          <p:nvPr>
            <p:ph type="ftr" sz="quarter" idx="11"/>
          </p:nvPr>
        </p:nvSpPr>
        <p:spPr/>
        <p:txBody>
          <a:bodyPr/>
          <a:lstStyle/>
          <a:p>
            <a:r>
              <a:rPr lang="zh-CN" altLang="en-US" smtClean="0"/>
              <a:t>赵维加 喀什</a:t>
            </a:r>
            <a:r>
              <a:rPr lang="en-US" altLang="zh-CN" smtClean="0"/>
              <a:t>2018</a:t>
            </a:r>
            <a:endParaRPr lang="en-US" dirty="0"/>
          </a:p>
        </p:txBody>
      </p:sp>
      <p:graphicFrame>
        <p:nvGraphicFramePr>
          <p:cNvPr id="7" name="对象 6"/>
          <p:cNvGraphicFramePr>
            <a:graphicFrameLocks noChangeAspect="1"/>
          </p:cNvGraphicFramePr>
          <p:nvPr>
            <p:extLst/>
          </p:nvPr>
        </p:nvGraphicFramePr>
        <p:xfrm>
          <a:off x="4368233" y="2351925"/>
          <a:ext cx="2560515" cy="853505"/>
        </p:xfrm>
        <a:graphic>
          <a:graphicData uri="http://schemas.openxmlformats.org/presentationml/2006/ole">
            <mc:AlternateContent xmlns:mc="http://schemas.openxmlformats.org/markup-compatibility/2006">
              <mc:Choice xmlns:v="urn:schemas-microsoft-com:vml" Requires="v">
                <p:oleObj spid="_x0000_s1154" name="Equation" r:id="rId3" imgW="1447560" imgH="482400" progId="Equation.DSMT4">
                  <p:embed/>
                </p:oleObj>
              </mc:Choice>
              <mc:Fallback>
                <p:oleObj name="Equation" r:id="rId3" imgW="1447560" imgH="482400" progId="Equation.DSMT4">
                  <p:embed/>
                  <p:pic>
                    <p:nvPicPr>
                      <p:cNvPr id="0" name=""/>
                      <p:cNvPicPr/>
                      <p:nvPr/>
                    </p:nvPicPr>
                    <p:blipFill>
                      <a:blip r:embed="rId4"/>
                      <a:stretch>
                        <a:fillRect/>
                      </a:stretch>
                    </p:blipFill>
                    <p:spPr>
                      <a:xfrm>
                        <a:off x="4368233" y="2351925"/>
                        <a:ext cx="2560515" cy="853505"/>
                      </a:xfrm>
                      <a:prstGeom prst="rect">
                        <a:avLst/>
                      </a:prstGeom>
                    </p:spPr>
                  </p:pic>
                </p:oleObj>
              </mc:Fallback>
            </mc:AlternateContent>
          </a:graphicData>
        </a:graphic>
      </p:graphicFrame>
      <p:pic>
        <p:nvPicPr>
          <p:cNvPr id="8" name="图片 7"/>
          <p:cNvPicPr>
            <a:picLocks noChangeAspect="1"/>
          </p:cNvPicPr>
          <p:nvPr/>
        </p:nvPicPr>
        <p:blipFill>
          <a:blip r:embed="rId5"/>
          <a:stretch>
            <a:fillRect/>
          </a:stretch>
        </p:blipFill>
        <p:spPr>
          <a:xfrm>
            <a:off x="8868385" y="728703"/>
            <a:ext cx="2505075" cy="3007052"/>
          </a:xfrm>
          <a:prstGeom prst="rect">
            <a:avLst/>
          </a:prstGeom>
        </p:spPr>
      </p:pic>
      <p:sp>
        <p:nvSpPr>
          <p:cNvPr id="9" name="文本框 8"/>
          <p:cNvSpPr txBox="1"/>
          <p:nvPr/>
        </p:nvSpPr>
        <p:spPr>
          <a:xfrm>
            <a:off x="820615" y="3352800"/>
            <a:ext cx="7621893" cy="2677656"/>
          </a:xfrm>
          <a:prstGeom prst="rect">
            <a:avLst/>
          </a:prstGeom>
          <a:noFill/>
        </p:spPr>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例：右图的邻接矩阵为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10" name="对象 9"/>
          <p:cNvGraphicFramePr>
            <a:graphicFrameLocks noChangeAspect="1"/>
          </p:cNvGraphicFramePr>
          <p:nvPr>
            <p:extLst/>
          </p:nvPr>
        </p:nvGraphicFramePr>
        <p:xfrm>
          <a:off x="4368233" y="3444443"/>
          <a:ext cx="2761793" cy="2348611"/>
        </p:xfrm>
        <a:graphic>
          <a:graphicData uri="http://schemas.openxmlformats.org/presentationml/2006/ole">
            <mc:AlternateContent xmlns:mc="http://schemas.openxmlformats.org/markup-compatibility/2006">
              <mc:Choice xmlns:v="urn:schemas-microsoft-com:vml" Requires="v">
                <p:oleObj spid="_x0000_s1155" name="Equation" r:id="rId6" imgW="1612800" imgH="1371600" progId="Equation.DSMT4">
                  <p:embed/>
                </p:oleObj>
              </mc:Choice>
              <mc:Fallback>
                <p:oleObj name="Equation" r:id="rId6" imgW="1612800" imgH="1371600" progId="Equation.DSMT4">
                  <p:embed/>
                  <p:pic>
                    <p:nvPicPr>
                      <p:cNvPr id="0" name=""/>
                      <p:cNvPicPr/>
                      <p:nvPr/>
                    </p:nvPicPr>
                    <p:blipFill>
                      <a:blip r:embed="rId7"/>
                      <a:stretch>
                        <a:fillRect/>
                      </a:stretch>
                    </p:blipFill>
                    <p:spPr>
                      <a:xfrm>
                        <a:off x="4368233" y="3444443"/>
                        <a:ext cx="2761793" cy="2348611"/>
                      </a:xfrm>
                      <a:prstGeom prst="rect">
                        <a:avLst/>
                      </a:prstGeom>
                    </p:spPr>
                  </p:pic>
                </p:oleObj>
              </mc:Fallback>
            </mc:AlternateContent>
          </a:graphicData>
        </a:graphic>
      </p:graphicFrame>
      <p:sp>
        <p:nvSpPr>
          <p:cNvPr id="11" name="文本框 10"/>
          <p:cNvSpPr txBox="1"/>
          <p:nvPr/>
        </p:nvSpPr>
        <p:spPr>
          <a:xfrm>
            <a:off x="7565292" y="4290646"/>
            <a:ext cx="3907693"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注：这是</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软件中的邻接矩阵定义，与一般教科书上有差异。</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517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149789" y="860079"/>
            <a:ext cx="787651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方法</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fminunc</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函数求解，初值选为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(8,23)</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矩形 4"/>
          <p:cNvSpPr/>
          <p:nvPr/>
        </p:nvSpPr>
        <p:spPr>
          <a:xfrm>
            <a:off x="1599446" y="1552297"/>
            <a:ext cx="4493536" cy="14465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=@(x)(20+x(1)^2+x(2)^2-10*(</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(2*pi*x(1))+</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(2*pi*x(2))));</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x0=[8;23];</a:t>
            </a:r>
          </a:p>
          <a:p>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xopt</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fminunc</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(func,x0)</a:t>
            </a:r>
          </a:p>
        </p:txBody>
      </p:sp>
      <p:sp>
        <p:nvSpPr>
          <p:cNvPr id="6" name="矩形 5"/>
          <p:cNvSpPr/>
          <p:nvPr/>
        </p:nvSpPr>
        <p:spPr>
          <a:xfrm>
            <a:off x="1599446" y="3229400"/>
            <a:ext cx="4493536" cy="14465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err="1">
                <a:latin typeface="Times New Roman" panose="02020603050405020304" pitchFamily="18" charset="0"/>
                <a:cs typeface="Times New Roman" panose="02020603050405020304" pitchFamily="18" charset="0"/>
              </a:rPr>
              <a:t>xopt</a:t>
            </a:r>
            <a:r>
              <a:rPr lang="en-US" altLang="zh-CN" sz="2200" dirty="0">
                <a:latin typeface="Times New Roman" panose="02020603050405020304" pitchFamily="18" charset="0"/>
                <a:cs typeface="Times New Roman" panose="02020603050405020304" pitchFamily="18" charset="0"/>
              </a:rPr>
              <a:t> =</a:t>
            </a: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-1.3661e-09</a:t>
            </a:r>
          </a:p>
          <a:p>
            <a:r>
              <a:rPr lang="en-US" altLang="zh-CN" sz="2200" dirty="0">
                <a:latin typeface="Times New Roman" panose="02020603050405020304" pitchFamily="18" charset="0"/>
                <a:cs typeface="Times New Roman" panose="02020603050405020304" pitchFamily="18" charset="0"/>
              </a:rPr>
              <a:t>      -9.9487</a:t>
            </a:r>
            <a:endParaRPr lang="zh-CN" altLang="en-US" sz="2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491335" y="1552297"/>
            <a:ext cx="3874883"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更换初始值可以看出，解随着初始值的选择不同而不同，得到的解都是局部极小解。</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5620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矩形 3"/>
          <p:cNvSpPr/>
          <p:nvPr/>
        </p:nvSpPr>
        <p:spPr>
          <a:xfrm>
            <a:off x="1295401" y="1398389"/>
            <a:ext cx="4734207" cy="14465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=@(x)(20+x(1)^2+x(2)^</a:t>
            </a:r>
            <a:r>
              <a:rPr lang="en-US" altLang="zh-CN" sz="22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a:t>
            </a:r>
          </a:p>
          <a:p>
            <a:r>
              <a:rPr lang="en-US" altLang="zh-CN" sz="22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(2*pi*x(1))+</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(2*pi*x(2))));</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x0=[8;23];</a:t>
            </a:r>
          </a:p>
          <a:p>
            <a:r>
              <a:rPr lang="en-US" altLang="zh-CN" sz="22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xopt,f</a:t>
            </a:r>
            <a:r>
              <a:rPr lang="en-US" altLang="zh-CN" sz="22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200" dirty="0" err="1"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ga</a:t>
            </a:r>
            <a:r>
              <a:rPr lang="en-US" altLang="zh-CN" sz="22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(func,2</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p:txBody>
      </p:sp>
      <p:sp>
        <p:nvSpPr>
          <p:cNvPr id="6" name="文本框 5"/>
          <p:cNvSpPr txBox="1"/>
          <p:nvPr/>
        </p:nvSpPr>
        <p:spPr>
          <a:xfrm>
            <a:off x="1295401" y="787651"/>
            <a:ext cx="272433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、利用遗传算法</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矩形 6"/>
          <p:cNvSpPr/>
          <p:nvPr/>
        </p:nvSpPr>
        <p:spPr>
          <a:xfrm>
            <a:off x="1295401" y="3021974"/>
            <a:ext cx="4734207" cy="11079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200" dirty="0" err="1">
                <a:latin typeface="Times New Roman" panose="02020603050405020304" pitchFamily="18" charset="0"/>
                <a:cs typeface="Times New Roman" panose="02020603050405020304" pitchFamily="18" charset="0"/>
              </a:rPr>
              <a:t>xopt</a:t>
            </a:r>
            <a:r>
              <a:rPr lang="en-US" altLang="zh-CN" sz="2200" dirty="0">
                <a:latin typeface="Times New Roman" panose="02020603050405020304" pitchFamily="18" charset="0"/>
                <a:cs typeface="Times New Roman" panose="02020603050405020304" pitchFamily="18" charset="0"/>
              </a:rPr>
              <a:t> =</a:t>
            </a: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0.064172     0.013814</a:t>
            </a:r>
            <a:endParaRPr lang="zh-CN" altLang="en-US" sz="22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6690510" y="1249316"/>
            <a:ext cx="4454305"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遗传算法不需要初始值，计算结果也具有一定的整体性，每次计算结果不同，试算几次，总能得到相对较好的整体最优解。</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、计算效率低</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、精度低。</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1295401" y="4475747"/>
            <a:ext cx="543265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可以利用遗传算法得到初值，再用传统方法如</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fmincon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或</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fminunc</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求解</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13773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829901" y="902678"/>
            <a:ext cx="264285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、利用蚁群算法</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矩形 4"/>
          <p:cNvSpPr/>
          <p:nvPr/>
        </p:nvSpPr>
        <p:spPr>
          <a:xfrm>
            <a:off x="829901" y="1566104"/>
            <a:ext cx="5172122"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2400" dirty="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x,f</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particleswarm</a:t>
            </a: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fun,nvar,L,U,opts</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6" name="矩形 5"/>
          <p:cNvSpPr/>
          <p:nvPr/>
        </p:nvSpPr>
        <p:spPr>
          <a:xfrm>
            <a:off x="829901" y="2198752"/>
            <a:ext cx="7237246"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=@(x)(20+x(1)^2+x(2)^2-10*(</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(2*pi*x(1))+</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cos</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(2*pi*x(2))));</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x0=[8;23];</a:t>
            </a:r>
          </a:p>
          <a:p>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x,f</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 </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particleswarm</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(func,2)</a:t>
            </a:r>
          </a:p>
        </p:txBody>
      </p:sp>
      <p:sp>
        <p:nvSpPr>
          <p:cNvPr id="7" name="矩形 6"/>
          <p:cNvSpPr/>
          <p:nvPr/>
        </p:nvSpPr>
        <p:spPr>
          <a:xfrm>
            <a:off x="829901" y="4061023"/>
            <a:ext cx="3859794"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latin typeface="Times New Roman" panose="02020603050405020304" pitchFamily="18" charset="0"/>
                <a:cs typeface="Times New Roman" panose="02020603050405020304" pitchFamily="18" charset="0"/>
              </a:rPr>
              <a:t>x =</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-9.1568e-06  -</a:t>
            </a:r>
            <a:r>
              <a:rPr lang="en-US" altLang="zh-CN" sz="2400" dirty="0" smtClean="0">
                <a:latin typeface="Times New Roman" panose="02020603050405020304" pitchFamily="18" charset="0"/>
                <a:cs typeface="Times New Roman" panose="02020603050405020304" pitchFamily="18" charset="0"/>
              </a:rPr>
              <a:t>5.0436e-06</a:t>
            </a:r>
          </a:p>
          <a:p>
            <a:r>
              <a:rPr lang="en-US" altLang="zh-CN" sz="2400" dirty="0" smtClean="0">
                <a:latin typeface="Times New Roman" panose="02020603050405020304" pitchFamily="18" charset="0"/>
                <a:cs typeface="Times New Roman" panose="02020603050405020304" pitchFamily="18" charset="0"/>
              </a:rPr>
              <a:t>f </a:t>
            </a:r>
            <a:r>
              <a:rPr lang="en-US" altLang="zh-CN" sz="2400" dirty="0">
                <a:latin typeface="Times New Roman" panose="02020603050405020304" pitchFamily="18" charset="0"/>
                <a:cs typeface="Times New Roman" panose="02020603050405020304" pitchFamily="18" charset="0"/>
              </a:rPr>
              <a:t>=</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2.1681e-08</a:t>
            </a:r>
            <a:endParaRPr lang="zh-CN" altLang="en-US" sz="2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200724" y="818147"/>
            <a:ext cx="3282215"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蚁群算法可以得到整体最优解，但</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的相应函数只使用无约束问题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5853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文本框 3"/>
          <p:cNvSpPr txBox="1"/>
          <p:nvPr/>
        </p:nvSpPr>
        <p:spPr>
          <a:xfrm>
            <a:off x="1094154" y="812800"/>
            <a:ext cx="3204308"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、无向图的邻接矩阵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01969" y="1484923"/>
            <a:ext cx="99568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由于无向图没有规定两个顶点的关系的方向，可以看作是双向的。因此对应的邻接矩阵是对称矩阵；</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在</a:t>
            </a:r>
            <a:r>
              <a:rPr lang="en-US" altLang="zh-CN" sz="2400" u="sng" dirty="0" err="1" smtClean="0">
                <a:latin typeface="Times New Roman" panose="02020603050405020304" pitchFamily="18" charset="0"/>
                <a:ea typeface="华文新魏" panose="02010800040101010101" pitchFamily="2" charset="-122"/>
                <a:cs typeface="Times New Roman" panose="02020603050405020304" pitchFamily="18" charset="0"/>
              </a:rPr>
              <a:t>matlab</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中只输入其下三角部分</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094154" y="2586892"/>
            <a:ext cx="338406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、赋权图的邻接矩阵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2344553" y="3206822"/>
            <a:ext cx="4917832"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赋权图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G</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的邻接矩阵</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n</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n</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其中</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3027363" y="4194175"/>
          <a:ext cx="2717800" cy="854075"/>
        </p:xfrm>
        <a:graphic>
          <a:graphicData uri="http://schemas.openxmlformats.org/presentationml/2006/ole">
            <mc:AlternateContent xmlns:mc="http://schemas.openxmlformats.org/markup-compatibility/2006">
              <mc:Choice xmlns:v="urn:schemas-microsoft-com:vml" Requires="v">
                <p:oleObj spid="_x0000_s2114" name="Equation" r:id="rId3" imgW="1536480" imgH="482400" progId="Equation.DSMT4">
                  <p:embed/>
                </p:oleObj>
              </mc:Choice>
              <mc:Fallback>
                <p:oleObj name="Equation" r:id="rId3" imgW="1536480" imgH="482400" progId="Equation.DSMT4">
                  <p:embed/>
                  <p:pic>
                    <p:nvPicPr>
                      <p:cNvPr id="0" name=""/>
                      <p:cNvPicPr/>
                      <p:nvPr/>
                    </p:nvPicPr>
                    <p:blipFill>
                      <a:blip r:embed="rId4"/>
                      <a:stretch>
                        <a:fillRect/>
                      </a:stretch>
                    </p:blipFill>
                    <p:spPr>
                      <a:xfrm>
                        <a:off x="3027363" y="4194175"/>
                        <a:ext cx="2717800" cy="854075"/>
                      </a:xfrm>
                      <a:prstGeom prst="rect">
                        <a:avLst/>
                      </a:prstGeom>
                    </p:spPr>
                  </p:pic>
                </p:oleObj>
              </mc:Fallback>
            </mc:AlternateContent>
          </a:graphicData>
        </a:graphic>
      </p:graphicFrame>
    </p:spTree>
    <p:extLst>
      <p:ext uri="{BB962C8B-B14F-4D97-AF65-F5344CB8AC3E}">
        <p14:creationId xmlns:p14="http://schemas.microsoft.com/office/powerpoint/2010/main" val="38595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9DE1D-88C1-464A-8B87-929CD9F93264}" type="datetime1">
              <a:rPr lang="en-US" altLang="zh-CN" smtClean="0"/>
              <a:t>7/27/2020</a:t>
            </a:fld>
            <a:endParaRPr lang="en-US" dirty="0"/>
          </a:p>
        </p:txBody>
      </p:sp>
      <p:sp>
        <p:nvSpPr>
          <p:cNvPr id="3" name="页脚占位符 2"/>
          <p:cNvSpPr>
            <a:spLocks noGrp="1"/>
          </p:cNvSpPr>
          <p:nvPr>
            <p:ph type="ftr" sz="quarter" idx="11"/>
          </p:nvPr>
        </p:nvSpPr>
        <p:spPr/>
        <p:txBody>
          <a:bodyPr/>
          <a:lstStyle/>
          <a:p>
            <a:endParaRPr lang="en-US" dirty="0"/>
          </a:p>
        </p:txBody>
      </p:sp>
      <p:sp>
        <p:nvSpPr>
          <p:cNvPr id="6" name="文本框 5"/>
          <p:cNvSpPr txBox="1"/>
          <p:nvPr/>
        </p:nvSpPr>
        <p:spPr>
          <a:xfrm>
            <a:off x="992941" y="1094577"/>
            <a:ext cx="8356349"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稀疏矩阵的生成函数</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B=sparse(A);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利用稀疏矩阵结构存储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A=sparse(</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i,j,s,m,n</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生成稀疏矩阵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其中</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i,j,s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是同阶向量满足</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aij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=s(k)</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149789" y="2922012"/>
            <a:ext cx="4128381"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：输入稀疏矩阵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1618308" y="3544884"/>
          <a:ext cx="2839393" cy="2241626"/>
        </p:xfrm>
        <a:graphic>
          <a:graphicData uri="http://schemas.openxmlformats.org/presentationml/2006/ole">
            <mc:AlternateContent xmlns:mc="http://schemas.openxmlformats.org/markup-compatibility/2006">
              <mc:Choice xmlns:v="urn:schemas-microsoft-com:vml" Requires="v">
                <p:oleObj spid="_x0000_s3138" name="Equation" r:id="rId3" imgW="1447560" imgH="1143000" progId="Equation.DSMT4">
                  <p:embed/>
                </p:oleObj>
              </mc:Choice>
              <mc:Fallback>
                <p:oleObj name="Equation" r:id="rId3" imgW="1447560" imgH="1143000" progId="Equation.DSMT4">
                  <p:embed/>
                  <p:pic>
                    <p:nvPicPr>
                      <p:cNvPr id="0" name=""/>
                      <p:cNvPicPr/>
                      <p:nvPr/>
                    </p:nvPicPr>
                    <p:blipFill>
                      <a:blip r:embed="rId4"/>
                      <a:stretch>
                        <a:fillRect/>
                      </a:stretch>
                    </p:blipFill>
                    <p:spPr>
                      <a:xfrm>
                        <a:off x="1618308" y="3544884"/>
                        <a:ext cx="2839393" cy="2241626"/>
                      </a:xfrm>
                      <a:prstGeom prst="rect">
                        <a:avLst/>
                      </a:prstGeom>
                    </p:spPr>
                  </p:pic>
                </p:oleObj>
              </mc:Fallback>
            </mc:AlternateContent>
          </a:graphicData>
        </a:graphic>
      </p:graphicFrame>
      <p:sp>
        <p:nvSpPr>
          <p:cNvPr id="10" name="文本框 9"/>
          <p:cNvSpPr txBox="1"/>
          <p:nvPr/>
        </p:nvSpPr>
        <p:spPr>
          <a:xfrm>
            <a:off x="5746689" y="2736491"/>
            <a:ext cx="512426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a:t>x=[1,1,3,4,4,5]; y=[1,2,2,4,5,4];</a:t>
            </a:r>
          </a:p>
          <a:p>
            <a:r>
              <a:rPr lang="en-US" altLang="zh-CN" sz="2400" dirty="0"/>
              <a:t>s=[3,2,-1,2,1,1];</a:t>
            </a:r>
          </a:p>
          <a:p>
            <a:r>
              <a:rPr lang="en-US" altLang="zh-CN" sz="2400" dirty="0"/>
              <a:t>A=sparse(</a:t>
            </a:r>
            <a:r>
              <a:rPr lang="en-US" altLang="zh-CN" sz="2400" dirty="0" err="1"/>
              <a:t>x,y,s</a:t>
            </a:r>
            <a:r>
              <a:rPr lang="en-US" altLang="zh-CN" sz="2400" dirty="0"/>
              <a:t>)</a:t>
            </a:r>
          </a:p>
        </p:txBody>
      </p:sp>
      <p:sp>
        <p:nvSpPr>
          <p:cNvPr id="11" name="矩形 10"/>
          <p:cNvSpPr/>
          <p:nvPr/>
        </p:nvSpPr>
        <p:spPr>
          <a:xfrm>
            <a:off x="8127709" y="3778965"/>
            <a:ext cx="2739804"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t-BR" altLang="zh-CN" sz="2000" dirty="0">
                <a:latin typeface="Times New Roman" panose="02020603050405020304" pitchFamily="18" charset="0"/>
                <a:cs typeface="Times New Roman" panose="02020603050405020304" pitchFamily="18" charset="0"/>
              </a:rPr>
              <a:t>A =</a:t>
            </a:r>
          </a:p>
          <a:p>
            <a:r>
              <a:rPr lang="pt-BR" altLang="zh-CN" sz="2000" dirty="0" smtClean="0">
                <a:latin typeface="Times New Roman" panose="02020603050405020304" pitchFamily="18" charset="0"/>
                <a:cs typeface="Times New Roman" panose="02020603050405020304" pitchFamily="18" charset="0"/>
              </a:rPr>
              <a:t>   </a:t>
            </a:r>
            <a:r>
              <a:rPr lang="pt-BR" altLang="zh-CN" sz="2000" dirty="0">
                <a:latin typeface="Times New Roman" panose="02020603050405020304" pitchFamily="18" charset="0"/>
                <a:cs typeface="Times New Roman" panose="02020603050405020304" pitchFamily="18" charset="0"/>
              </a:rPr>
              <a:t>(1,1)        3</a:t>
            </a:r>
          </a:p>
          <a:p>
            <a:r>
              <a:rPr lang="pt-BR" altLang="zh-CN" sz="2000" dirty="0">
                <a:latin typeface="Times New Roman" panose="02020603050405020304" pitchFamily="18" charset="0"/>
                <a:cs typeface="Times New Roman" panose="02020603050405020304" pitchFamily="18" charset="0"/>
              </a:rPr>
              <a:t>   (1,2)        2</a:t>
            </a:r>
          </a:p>
          <a:p>
            <a:r>
              <a:rPr lang="pt-BR" altLang="zh-CN" sz="2000" dirty="0">
                <a:latin typeface="Times New Roman" panose="02020603050405020304" pitchFamily="18" charset="0"/>
                <a:cs typeface="Times New Roman" panose="02020603050405020304" pitchFamily="18" charset="0"/>
              </a:rPr>
              <a:t>   (3,2)       -1</a:t>
            </a:r>
          </a:p>
          <a:p>
            <a:r>
              <a:rPr lang="pt-BR" altLang="zh-CN" sz="2000" dirty="0">
                <a:latin typeface="Times New Roman" panose="02020603050405020304" pitchFamily="18" charset="0"/>
                <a:cs typeface="Times New Roman" panose="02020603050405020304" pitchFamily="18" charset="0"/>
              </a:rPr>
              <a:t>   (4,4)        2</a:t>
            </a:r>
          </a:p>
          <a:p>
            <a:r>
              <a:rPr lang="pt-BR" altLang="zh-CN" sz="2000" dirty="0">
                <a:latin typeface="Times New Roman" panose="02020603050405020304" pitchFamily="18" charset="0"/>
                <a:cs typeface="Times New Roman" panose="02020603050405020304" pitchFamily="18" charset="0"/>
              </a:rPr>
              <a:t>   (5,4)        1</a:t>
            </a:r>
          </a:p>
          <a:p>
            <a:r>
              <a:rPr lang="pt-BR" altLang="zh-CN" sz="2000" dirty="0">
                <a:latin typeface="Times New Roman" panose="02020603050405020304" pitchFamily="18" charset="0"/>
                <a:cs typeface="Times New Roman" panose="02020603050405020304" pitchFamily="18" charset="0"/>
              </a:rPr>
              <a:t>   (4,5)        1</a:t>
            </a:r>
            <a:endParaRPr lang="zh-CN" altLang="en-US" sz="20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992941" y="554686"/>
            <a:ext cx="5064369"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、利用稀疏矩阵表示图的邻接矩阵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02311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4"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2146</TotalTime>
  <Words>7405</Words>
  <Application>Microsoft Office PowerPoint</Application>
  <PresentationFormat>宽屏</PresentationFormat>
  <Paragraphs>834</Paragraphs>
  <Slides>72</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6" baseType="lpstr">
      <vt:lpstr>Microsoft YaHei UI</vt:lpstr>
      <vt:lpstr>方正舒体</vt:lpstr>
      <vt:lpstr>仿宋</vt:lpstr>
      <vt:lpstr>华文彩云</vt:lpstr>
      <vt:lpstr>华文新魏</vt:lpstr>
      <vt:lpstr>宋体</vt:lpstr>
      <vt:lpstr>Arial</vt:lpstr>
      <vt:lpstr>Calibri</vt:lpstr>
      <vt:lpstr>Garamond</vt:lpstr>
      <vt:lpstr>Symbol</vt:lpstr>
      <vt:lpstr>Times New Roman</vt:lpstr>
      <vt:lpstr>Wingdings</vt:lpstr>
      <vt:lpstr>环保</vt:lpstr>
      <vt:lpstr>Equation</vt:lpstr>
      <vt:lpstr>图和网络优化模型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图和网络优化模型</dc:title>
  <dc:creator>Dell</dc:creator>
  <cp:lastModifiedBy>Dell</cp:lastModifiedBy>
  <cp:revision>74</cp:revision>
  <dcterms:created xsi:type="dcterms:W3CDTF">2019-07-13T02:39:24Z</dcterms:created>
  <dcterms:modified xsi:type="dcterms:W3CDTF">2020-07-27T09:47:34Z</dcterms:modified>
</cp:coreProperties>
</file>